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2"/>
  </p:notesMasterIdLst>
  <p:handoutMasterIdLst>
    <p:handoutMasterId r:id="rId33"/>
  </p:handoutMasterIdLst>
  <p:sldIdLst>
    <p:sldId id="256" r:id="rId2"/>
    <p:sldId id="263" r:id="rId3"/>
    <p:sldId id="257" r:id="rId4"/>
    <p:sldId id="258" r:id="rId5"/>
    <p:sldId id="259" r:id="rId6"/>
    <p:sldId id="260" r:id="rId7"/>
    <p:sldId id="291" r:id="rId8"/>
    <p:sldId id="292" r:id="rId9"/>
    <p:sldId id="290" r:id="rId10"/>
    <p:sldId id="285" r:id="rId11"/>
    <p:sldId id="261" r:id="rId12"/>
    <p:sldId id="276" r:id="rId13"/>
    <p:sldId id="262" r:id="rId14"/>
    <p:sldId id="264" r:id="rId15"/>
    <p:sldId id="278" r:id="rId16"/>
    <p:sldId id="265" r:id="rId17"/>
    <p:sldId id="279" r:id="rId18"/>
    <p:sldId id="280" r:id="rId19"/>
    <p:sldId id="281" r:id="rId20"/>
    <p:sldId id="282" r:id="rId21"/>
    <p:sldId id="283" r:id="rId22"/>
    <p:sldId id="269" r:id="rId23"/>
    <p:sldId id="268" r:id="rId24"/>
    <p:sldId id="267" r:id="rId25"/>
    <p:sldId id="287" r:id="rId26"/>
    <p:sldId id="275" r:id="rId27"/>
    <p:sldId id="288" r:id="rId28"/>
    <p:sldId id="289" r:id="rId29"/>
    <p:sldId id="273" r:id="rId30"/>
    <p:sldId id="277" r:id="rId31"/>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7" d="100"/>
          <a:sy n="87" d="100"/>
        </p:scale>
        <p:origin x="480"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7CDFC5F-D5E2-4CC5-8792-5968E72E2A88}" type="datetimeFigureOut">
              <a:rPr lang="zh-TW" altLang="en-US" smtClean="0"/>
              <a:pPr/>
              <a:t>2017/8/1</a:t>
            </a:fld>
            <a:endParaRPr lang="zh-TW" altLang="en-US"/>
          </a:p>
        </p:txBody>
      </p:sp>
      <p:sp>
        <p:nvSpPr>
          <p:cNvPr id="4" name="頁尾版面配置區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CD862552-5C27-4EAB-A203-AB07594D825F}" type="slidenum">
              <a:rPr lang="zh-TW" altLang="en-US" smtClean="0"/>
              <a:pPr/>
              <a:t>‹#›</a:t>
            </a:fld>
            <a:endParaRPr lang="zh-TW" altLang="en-US"/>
          </a:p>
        </p:txBody>
      </p:sp>
    </p:spTree>
    <p:extLst>
      <p:ext uri="{BB962C8B-B14F-4D97-AF65-F5344CB8AC3E}">
        <p14:creationId xmlns:p14="http://schemas.microsoft.com/office/powerpoint/2010/main" val="22751045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40A7214-6194-4A38-A30C-E25B1372D9C1}" type="datetimeFigureOut">
              <a:rPr lang="zh-TW" altLang="en-US" smtClean="0"/>
              <a:pPr/>
              <a:t>2017/8/1</a:t>
            </a:fld>
            <a:endParaRPr lang="zh-TW" altLang="en-US"/>
          </a:p>
        </p:txBody>
      </p:sp>
      <p:sp>
        <p:nvSpPr>
          <p:cNvPr id="4" name="投影片圖像版面配置區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9F5F0CC-B929-4FF4-BD9B-7DE6997DFB54}" type="slidenum">
              <a:rPr lang="zh-TW" altLang="en-US" smtClean="0"/>
              <a:pPr/>
              <a:t>‹#›</a:t>
            </a:fld>
            <a:endParaRPr lang="zh-TW" altLang="en-US"/>
          </a:p>
        </p:txBody>
      </p:sp>
    </p:spTree>
    <p:extLst>
      <p:ext uri="{BB962C8B-B14F-4D97-AF65-F5344CB8AC3E}">
        <p14:creationId xmlns:p14="http://schemas.microsoft.com/office/powerpoint/2010/main" val="1515669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49F5F0CC-B929-4FF4-BD9B-7DE6997DFB54}" type="slidenum">
              <a:rPr lang="zh-TW" altLang="en-US" smtClean="0"/>
              <a:pPr/>
              <a:t>1</a:t>
            </a:fld>
            <a:endParaRPr lang="zh-TW" altLang="en-US"/>
          </a:p>
        </p:txBody>
      </p:sp>
    </p:spTree>
    <p:extLst>
      <p:ext uri="{BB962C8B-B14F-4D97-AF65-F5344CB8AC3E}">
        <p14:creationId xmlns:p14="http://schemas.microsoft.com/office/powerpoint/2010/main" val="2840125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49F5F0CC-B929-4FF4-BD9B-7DE6997DFB54}" type="slidenum">
              <a:rPr lang="zh-TW" altLang="en-US" smtClean="0"/>
              <a:pPr/>
              <a:t>13</a:t>
            </a:fld>
            <a:endParaRPr lang="zh-TW" altLang="en-US"/>
          </a:p>
        </p:txBody>
      </p:sp>
    </p:spTree>
    <p:extLst>
      <p:ext uri="{BB962C8B-B14F-4D97-AF65-F5344CB8AC3E}">
        <p14:creationId xmlns:p14="http://schemas.microsoft.com/office/powerpoint/2010/main" val="903067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A537F83D-7343-42F1-8A22-E7E4744755CF}" type="datetime1">
              <a:rPr lang="en-US" altLang="zh-TW" smtClean="0"/>
              <a:pPr/>
              <a:t>8/1/2017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817B4720-333E-49ED-8CBE-74C8E23A0140}" type="datetime1">
              <a:rPr lang="en-US" altLang="zh-TW" smtClean="0"/>
              <a:pPr/>
              <a:t>8/1/2017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0F3910F2-76DC-4B25-A308-F840208266E1}" type="datetime1">
              <a:rPr lang="en-US" altLang="zh-TW" smtClean="0"/>
              <a:pPr/>
              <a:t>8/1/2017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A2D8B1B1-C700-4B42-9D6B-C6484390DFA2}" type="datetime1">
              <a:rPr lang="en-US" altLang="zh-TW" smtClean="0"/>
              <a:pPr/>
              <a:t>8/1/2017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D555BE2A-CAFE-4D38-9626-B0A299A442A5}" type="datetime1">
              <a:rPr lang="en-US" altLang="zh-TW" smtClean="0"/>
              <a:pPr/>
              <a:t>8/1/2017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476D7A03-98BA-4EE0-A52B-336FDF99466B}" type="datetime1">
              <a:rPr lang="en-US" altLang="zh-TW" smtClean="0"/>
              <a:pPr/>
              <a:t>8/1/2017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DAD6266D-C8CF-44EA-BDF4-83F2679B51B9}" type="datetime1">
              <a:rPr lang="en-US" altLang="zh-TW" smtClean="0"/>
              <a:pPr/>
              <a:t>8/1/2017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2CD5DC8F-0386-455F-85E6-EEB31876E34C}" type="datetime1">
              <a:rPr lang="en-US" altLang="zh-TW" smtClean="0"/>
              <a:pPr/>
              <a:t>8/1/2017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2419234C-C19D-41E2-9719-360211A5FF0D}" type="datetime1">
              <a:rPr lang="en-US" altLang="zh-TW" smtClean="0"/>
              <a:pPr/>
              <a:t>8/1/2017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43E77AAA-55C5-4A38-92A7-CCEB7CC7B261}" type="datetime1">
              <a:rPr lang="en-US" altLang="zh-TW" smtClean="0"/>
              <a:pPr/>
              <a:t>8/1/2017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1C0189B7-EAA2-428E-9FFB-A2A7CAC7D378}" type="datetime1">
              <a:rPr lang="en-US" altLang="zh-TW" smtClean="0"/>
              <a:pPr/>
              <a:t>8/1/2017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E1987C17-0A69-419D-A5B1-7A6D9BBE3532}" type="datetime1">
              <a:rPr lang="en-US" altLang="zh-TW" smtClean="0"/>
              <a:pPr/>
              <a:t>8/1/2017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F1CA4C5E-81B0-4AEF-A427-34232696562C}" type="datetime1">
              <a:rPr lang="en-US" altLang="zh-TW" smtClean="0"/>
              <a:pPr/>
              <a:t>8/1/2017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CC7323-0DEA-4664-A67B-9EDA6F7FBEBF}" type="datetime1">
              <a:rPr lang="en-US" altLang="zh-TW" smtClean="0"/>
              <a:pPr/>
              <a:t>8/1/2017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74CB26C5-A98F-41D7-87EB-7CEA7A5A8233}" type="datetime1">
              <a:rPr lang="en-US" altLang="zh-TW" smtClean="0"/>
              <a:pPr/>
              <a:t>8/1/2017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C9491157-2887-4D27-97C4-68FA7400EF82}" type="datetime1">
              <a:rPr lang="en-US" altLang="zh-TW" smtClean="0"/>
              <a:pPr/>
              <a:t>8/1/2017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DC84B4C-E8D8-426D-AA27-84B42E4048DB}" type="datetime1">
              <a:rPr lang="en-US" altLang="zh-TW" smtClean="0"/>
              <a:pPr/>
              <a:t>8/1/2017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26076" y="1893789"/>
            <a:ext cx="8583827" cy="1646302"/>
          </a:xfrm>
        </p:spPr>
        <p:txBody>
          <a:bodyPr/>
          <a:lstStyle/>
          <a:p>
            <a:pPr algn="ctr"/>
            <a:r>
              <a:rPr lang="zh-TW" altLang="zh-TW" sz="4800" b="1" dirty="0">
                <a:solidFill>
                  <a:srgbClr val="002060"/>
                </a:solidFill>
              </a:rPr>
              <a:t>專科以上學校強化學生兼任助理學習與勞動權益保障處理原則</a:t>
            </a:r>
            <a:r>
              <a:rPr lang="zh-TW" altLang="zh-TW" sz="4800" b="1" dirty="0" smtClean="0">
                <a:solidFill>
                  <a:srgbClr val="002060"/>
                </a:solidFill>
              </a:rPr>
              <a:t>修正草案</a:t>
            </a:r>
            <a:r>
              <a:rPr lang="zh-TW" altLang="en-US" sz="4800" b="1" dirty="0">
                <a:solidFill>
                  <a:srgbClr val="002060"/>
                </a:solidFill>
              </a:rPr>
              <a:t>說明會</a:t>
            </a:r>
            <a:endParaRPr lang="zh-TW" altLang="en-US" sz="4800" dirty="0">
              <a:solidFill>
                <a:srgbClr val="002060"/>
              </a:solidFill>
            </a:endParaRPr>
          </a:p>
        </p:txBody>
      </p:sp>
      <p:sp>
        <p:nvSpPr>
          <p:cNvPr id="3" name="副標題 2"/>
          <p:cNvSpPr>
            <a:spLocks noGrp="1"/>
          </p:cNvSpPr>
          <p:nvPr>
            <p:ph type="subTitle" idx="1"/>
          </p:nvPr>
        </p:nvSpPr>
        <p:spPr>
          <a:xfrm>
            <a:off x="1614159" y="4767525"/>
            <a:ext cx="7766936" cy="1096899"/>
          </a:xfrm>
        </p:spPr>
        <p:txBody>
          <a:bodyPr>
            <a:noAutofit/>
          </a:bodyPr>
          <a:lstStyle/>
          <a:p>
            <a:pPr algn="ctr"/>
            <a:r>
              <a:rPr lang="zh-TW" altLang="en-US" sz="3600" dirty="0" smtClean="0"/>
              <a:t>教育部</a:t>
            </a:r>
            <a:endParaRPr lang="en-US" altLang="zh-TW" sz="3600" dirty="0" smtClean="0"/>
          </a:p>
          <a:p>
            <a:pPr algn="ctr"/>
            <a:r>
              <a:rPr lang="en-US" altLang="zh-TW" sz="3600" dirty="0" smtClean="0"/>
              <a:t>106.4.24</a:t>
            </a:r>
            <a:endParaRPr lang="zh-TW" altLang="en-US" sz="3600" dirty="0"/>
          </a:p>
        </p:txBody>
      </p:sp>
    </p:spTree>
    <p:extLst>
      <p:ext uri="{BB962C8B-B14F-4D97-AF65-F5344CB8AC3E}">
        <p14:creationId xmlns:p14="http://schemas.microsoft.com/office/powerpoint/2010/main" val="12031020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719244" y="1503609"/>
            <a:ext cx="8817648" cy="5116945"/>
          </a:xfrm>
        </p:spPr>
        <p:txBody>
          <a:bodyPr>
            <a:normAutofit lnSpcReduction="10000"/>
          </a:bodyPr>
          <a:lstStyle/>
          <a:p>
            <a:r>
              <a:rPr lang="zh-TW" altLang="en-US" sz="3000" b="1" dirty="0" smtClean="0">
                <a:latin typeface="+mj-ea"/>
                <a:ea typeface="+mj-ea"/>
              </a:rPr>
              <a:t>問卷調查蒐集意見摘要：</a:t>
            </a:r>
            <a:endParaRPr lang="en-US" altLang="zh-TW" sz="3000" b="1" dirty="0" smtClean="0">
              <a:latin typeface="+mj-ea"/>
              <a:ea typeface="+mj-ea"/>
            </a:endParaRPr>
          </a:p>
          <a:p>
            <a:pPr lvl="1">
              <a:buFont typeface="Wingdings" panose="05000000000000000000" pitchFamily="2" charset="2"/>
              <a:buChar char="p"/>
            </a:pPr>
            <a:r>
              <a:rPr lang="zh-TW" altLang="en-US" sz="2500" dirty="0" smtClean="0">
                <a:latin typeface="+mj-ea"/>
                <a:ea typeface="+mj-ea"/>
              </a:rPr>
              <a:t>約</a:t>
            </a:r>
            <a:r>
              <a:rPr lang="en-US" altLang="zh-TW" sz="2500" dirty="0" smtClean="0">
                <a:latin typeface="+mj-ea"/>
                <a:ea typeface="+mj-ea"/>
              </a:rPr>
              <a:t>7</a:t>
            </a:r>
            <a:r>
              <a:rPr lang="zh-TW" altLang="en-US" sz="2500" dirty="0" smtClean="0">
                <a:latin typeface="+mj-ea"/>
                <a:ea typeface="+mj-ea"/>
              </a:rPr>
              <a:t>成學生認為與學校關係應為學習關係與勞雇關係皆有。</a:t>
            </a:r>
            <a:endParaRPr lang="en-US" altLang="zh-TW" sz="2500" dirty="0" smtClean="0">
              <a:latin typeface="+mj-ea"/>
              <a:ea typeface="+mj-ea"/>
            </a:endParaRPr>
          </a:p>
          <a:p>
            <a:pPr lvl="1">
              <a:buFont typeface="Wingdings" panose="05000000000000000000" pitchFamily="2" charset="2"/>
              <a:buChar char="p"/>
            </a:pPr>
            <a:r>
              <a:rPr lang="zh-TW" altLang="en-US" sz="2500" dirty="0" smtClean="0">
                <a:latin typeface="+mj-ea"/>
                <a:ea typeface="+mj-ea"/>
              </a:rPr>
              <a:t>在學習型研究助理上，約</a:t>
            </a:r>
            <a:r>
              <a:rPr lang="en-US" altLang="zh-TW" sz="2500" dirty="0" smtClean="0">
                <a:latin typeface="+mj-ea"/>
                <a:ea typeface="+mj-ea"/>
              </a:rPr>
              <a:t>6</a:t>
            </a:r>
            <a:r>
              <a:rPr lang="zh-TW" altLang="en-US" sz="2500" dirty="0" smtClean="0">
                <a:latin typeface="+mj-ea"/>
                <a:ea typeface="+mj-ea"/>
              </a:rPr>
              <a:t>成師生同意其定義應與課程、論文研究或畢業條件相關，另有約</a:t>
            </a:r>
            <a:r>
              <a:rPr lang="en-US" altLang="zh-TW" sz="2500" dirty="0" smtClean="0">
                <a:latin typeface="+mj-ea"/>
                <a:ea typeface="+mj-ea"/>
              </a:rPr>
              <a:t>2.5</a:t>
            </a:r>
            <a:r>
              <a:rPr lang="zh-TW" altLang="en-US" sz="2500" dirty="0" smtClean="0">
                <a:latin typeface="+mj-ea"/>
                <a:ea typeface="+mj-ea"/>
              </a:rPr>
              <a:t>成學生及</a:t>
            </a:r>
            <a:r>
              <a:rPr lang="en-US" altLang="zh-TW" sz="2500" dirty="0">
                <a:latin typeface="+mj-ea"/>
              </a:rPr>
              <a:t>1</a:t>
            </a:r>
            <a:r>
              <a:rPr lang="zh-TW" altLang="en-US" sz="2500" dirty="0">
                <a:latin typeface="+mj-ea"/>
              </a:rPr>
              <a:t>成教師</a:t>
            </a:r>
            <a:r>
              <a:rPr lang="zh-TW" altLang="en-US" sz="2500" dirty="0" smtClean="0">
                <a:latin typeface="+mj-ea"/>
                <a:ea typeface="+mj-ea"/>
              </a:rPr>
              <a:t>表示無意見。</a:t>
            </a:r>
            <a:endParaRPr lang="en-US" altLang="zh-TW" sz="2500" dirty="0" smtClean="0">
              <a:latin typeface="+mj-ea"/>
              <a:ea typeface="+mj-ea"/>
            </a:endParaRPr>
          </a:p>
          <a:p>
            <a:pPr lvl="1">
              <a:buFont typeface="Wingdings" panose="05000000000000000000" pitchFamily="2" charset="2"/>
              <a:buChar char="p"/>
            </a:pPr>
            <a:r>
              <a:rPr lang="zh-TW" altLang="en-US" sz="2500" dirty="0">
                <a:latin typeface="+mj-ea"/>
              </a:rPr>
              <a:t>在學習</a:t>
            </a:r>
            <a:r>
              <a:rPr lang="zh-TW" altLang="en-US" sz="2500" dirty="0" smtClean="0">
                <a:latin typeface="+mj-ea"/>
              </a:rPr>
              <a:t>型教學助理</a:t>
            </a:r>
            <a:r>
              <a:rPr lang="zh-TW" altLang="en-US" sz="2500" dirty="0">
                <a:latin typeface="+mj-ea"/>
              </a:rPr>
              <a:t>上</a:t>
            </a:r>
            <a:r>
              <a:rPr lang="zh-TW" altLang="en-US" sz="2500" dirty="0" smtClean="0">
                <a:latin typeface="+mj-ea"/>
              </a:rPr>
              <a:t>，約</a:t>
            </a:r>
            <a:r>
              <a:rPr lang="en-US" altLang="zh-TW" sz="2500" dirty="0" smtClean="0">
                <a:latin typeface="+mj-ea"/>
              </a:rPr>
              <a:t>7.8</a:t>
            </a:r>
            <a:r>
              <a:rPr lang="zh-TW" altLang="en-US" sz="2500" dirty="0" smtClean="0">
                <a:latin typeface="+mj-ea"/>
              </a:rPr>
              <a:t>成學生及</a:t>
            </a:r>
            <a:r>
              <a:rPr lang="en-US" altLang="zh-TW" sz="2500" dirty="0" smtClean="0">
                <a:latin typeface="+mj-ea"/>
              </a:rPr>
              <a:t>8.5</a:t>
            </a:r>
            <a:r>
              <a:rPr lang="zh-TW" altLang="en-US" sz="2500" dirty="0" smtClean="0">
                <a:latin typeface="+mj-ea"/>
              </a:rPr>
              <a:t>成教師同意可定義為以訓練或培育教學能力技巧所參與之課程教學實務活動與屬專業養成教育範圍之所需之課程實習活動。另有約</a:t>
            </a:r>
            <a:r>
              <a:rPr lang="en-US" altLang="zh-TW" sz="2500" dirty="0" smtClean="0">
                <a:latin typeface="+mj-ea"/>
              </a:rPr>
              <a:t>1.7</a:t>
            </a:r>
            <a:r>
              <a:rPr lang="zh-TW" altLang="en-US" sz="2500" dirty="0" smtClean="0">
                <a:latin typeface="+mj-ea"/>
              </a:rPr>
              <a:t>成學生及</a:t>
            </a:r>
            <a:r>
              <a:rPr lang="en-US" altLang="zh-TW" sz="2500" smtClean="0">
                <a:latin typeface="+mj-ea"/>
              </a:rPr>
              <a:t>1</a:t>
            </a:r>
            <a:r>
              <a:rPr lang="zh-TW" altLang="en-US" sz="2500" smtClean="0">
                <a:latin typeface="+mj-ea"/>
              </a:rPr>
              <a:t>成</a:t>
            </a:r>
            <a:r>
              <a:rPr lang="zh-TW" altLang="en-US" sz="2500" dirty="0" smtClean="0">
                <a:latin typeface="+mj-ea"/>
              </a:rPr>
              <a:t>教師表示無意見</a:t>
            </a:r>
            <a:endParaRPr lang="en-US" altLang="zh-TW" sz="2500" dirty="0" smtClean="0">
              <a:latin typeface="+mj-ea"/>
            </a:endParaRPr>
          </a:p>
          <a:p>
            <a:pPr lvl="1">
              <a:buFont typeface="Wingdings" panose="05000000000000000000" pitchFamily="2" charset="2"/>
              <a:buChar char="p"/>
            </a:pPr>
            <a:r>
              <a:rPr lang="zh-TW" altLang="en-US" sz="2500" dirty="0" smtClean="0">
                <a:latin typeface="+mj-ea"/>
              </a:rPr>
              <a:t>約</a:t>
            </a:r>
            <a:r>
              <a:rPr lang="en-US" altLang="zh-TW" sz="2500" dirty="0" smtClean="0">
                <a:latin typeface="+mj-ea"/>
              </a:rPr>
              <a:t>5.5</a:t>
            </a:r>
            <a:r>
              <a:rPr lang="zh-TW" altLang="en-US" sz="2500" dirty="0" smtClean="0">
                <a:latin typeface="+mj-ea"/>
              </a:rPr>
              <a:t>成學生及近</a:t>
            </a:r>
            <a:r>
              <a:rPr lang="en-US" altLang="zh-TW" sz="2500" dirty="0" smtClean="0">
                <a:latin typeface="+mj-ea"/>
              </a:rPr>
              <a:t>8</a:t>
            </a:r>
            <a:r>
              <a:rPr lang="zh-TW" altLang="en-US" sz="2500" dirty="0">
                <a:latin typeface="+mj-ea"/>
              </a:rPr>
              <a:t>成</a:t>
            </a:r>
            <a:r>
              <a:rPr lang="zh-TW" altLang="en-US" sz="2500" dirty="0" smtClean="0">
                <a:latin typeface="+mj-ea"/>
              </a:rPr>
              <a:t>教師認同，助學生依照學校計畫安排參與服務學習，並非勞僱關係。另有約</a:t>
            </a:r>
            <a:r>
              <a:rPr lang="en-US" altLang="zh-TW" sz="2500" dirty="0" smtClean="0">
                <a:latin typeface="+mj-ea"/>
              </a:rPr>
              <a:t>2.2</a:t>
            </a:r>
            <a:r>
              <a:rPr lang="zh-TW" altLang="en-US" sz="2500" dirty="0" smtClean="0">
                <a:latin typeface="+mj-ea"/>
              </a:rPr>
              <a:t>成學生及</a:t>
            </a:r>
            <a:r>
              <a:rPr lang="en-US" altLang="zh-TW" sz="2500" dirty="0" smtClean="0">
                <a:latin typeface="+mj-ea"/>
              </a:rPr>
              <a:t>1</a:t>
            </a:r>
            <a:r>
              <a:rPr lang="zh-TW" altLang="en-US" sz="2500" dirty="0" smtClean="0">
                <a:latin typeface="+mj-ea"/>
              </a:rPr>
              <a:t>成教師表示無意見。</a:t>
            </a:r>
            <a:endParaRPr lang="en-US" altLang="zh-TW" sz="2500" dirty="0">
              <a:latin typeface="+mj-ea"/>
            </a:endParaRPr>
          </a:p>
          <a:p>
            <a:pPr lvl="1">
              <a:buFont typeface="Wingdings" panose="05000000000000000000" pitchFamily="2" charset="2"/>
              <a:buChar char="p"/>
            </a:pPr>
            <a:endParaRPr lang="en-US" altLang="zh-TW" sz="2800" b="1" dirty="0" smtClean="0">
              <a:latin typeface="+mj-ea"/>
              <a:ea typeface="+mj-ea"/>
            </a:endParaRPr>
          </a:p>
          <a:p>
            <a:pPr lvl="1">
              <a:buFont typeface="Wingdings" panose="05000000000000000000" pitchFamily="2" charset="2"/>
              <a:buChar char="p"/>
            </a:pPr>
            <a:endParaRPr lang="en-US" altLang="zh-TW" sz="2800" b="1" dirty="0" smtClean="0">
              <a:latin typeface="+mj-ea"/>
              <a:ea typeface="+mj-ea"/>
            </a:endParaRPr>
          </a:p>
          <a:p>
            <a:pPr lvl="1">
              <a:buFont typeface="Wingdings" panose="05000000000000000000" pitchFamily="2" charset="2"/>
              <a:buChar char="p"/>
            </a:pPr>
            <a:endParaRPr lang="en-US" altLang="zh-TW" sz="2800" b="1" dirty="0" smtClean="0"/>
          </a:p>
          <a:p>
            <a:endParaRPr lang="en-US" altLang="zh-TW" sz="3000" dirty="0" smtClean="0"/>
          </a:p>
          <a:p>
            <a:endParaRPr lang="en-US" altLang="zh-TW" sz="2800" dirty="0" smtClean="0"/>
          </a:p>
          <a:p>
            <a:endParaRPr lang="en-US" altLang="zh-TW" sz="2800" dirty="0"/>
          </a:p>
          <a:p>
            <a:endParaRPr lang="en-US" altLang="zh-TW" sz="2800" dirty="0" smtClean="0"/>
          </a:p>
          <a:p>
            <a:endParaRPr lang="en-US" altLang="zh-TW" sz="2800" dirty="0" smtClean="0"/>
          </a:p>
          <a:p>
            <a:endParaRPr lang="en-US" altLang="zh-TW" sz="2800" dirty="0" smtClean="0"/>
          </a:p>
          <a:p>
            <a:endParaRPr lang="en-US" altLang="zh-TW" sz="2800" dirty="0" smtClean="0"/>
          </a:p>
          <a:p>
            <a:endParaRPr lang="zh-TW" altLang="en-US" sz="2800" dirty="0"/>
          </a:p>
          <a:p>
            <a:endParaRPr lang="en-US" altLang="zh-TW" sz="2800" dirty="0" smtClean="0"/>
          </a:p>
          <a:p>
            <a:endParaRPr lang="en-US" altLang="zh-TW" sz="2800" dirty="0"/>
          </a:p>
          <a:p>
            <a:endParaRPr lang="zh-TW" altLang="en-US" dirty="0"/>
          </a:p>
        </p:txBody>
      </p:sp>
      <p:sp>
        <p:nvSpPr>
          <p:cNvPr id="5" name="標題 1"/>
          <p:cNvSpPr txBox="1">
            <a:spLocks/>
          </p:cNvSpPr>
          <p:nvPr/>
        </p:nvSpPr>
        <p:spPr>
          <a:xfrm>
            <a:off x="719244" y="63269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zh-TW" altLang="en-US" sz="3800" b="1" dirty="0"/>
              <a:t>貳、研議過程</a:t>
            </a:r>
          </a:p>
        </p:txBody>
      </p:sp>
      <p:sp>
        <p:nvSpPr>
          <p:cNvPr id="6"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9</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074285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97407" y="609600"/>
            <a:ext cx="8596668" cy="1320800"/>
          </a:xfrm>
        </p:spPr>
        <p:txBody>
          <a:bodyPr>
            <a:normAutofit/>
          </a:bodyPr>
          <a:lstStyle/>
          <a:p>
            <a:r>
              <a:rPr lang="zh-TW" altLang="en-US" sz="3800" b="1" dirty="0"/>
              <a:t>貳、研議過程</a:t>
            </a:r>
          </a:p>
        </p:txBody>
      </p:sp>
      <p:sp>
        <p:nvSpPr>
          <p:cNvPr id="3" name="內容版面配置區 2"/>
          <p:cNvSpPr>
            <a:spLocks noGrp="1"/>
          </p:cNvSpPr>
          <p:nvPr>
            <p:ph idx="1"/>
          </p:nvPr>
        </p:nvSpPr>
        <p:spPr>
          <a:xfrm>
            <a:off x="677334" y="1381656"/>
            <a:ext cx="8596668" cy="5323943"/>
          </a:xfrm>
        </p:spPr>
        <p:txBody>
          <a:bodyPr>
            <a:normAutofit fontScale="92500" lnSpcReduction="10000"/>
          </a:bodyPr>
          <a:lstStyle/>
          <a:p>
            <a:r>
              <a:rPr lang="en-US" altLang="zh-TW" sz="2800" dirty="0"/>
              <a:t>106</a:t>
            </a:r>
            <a:r>
              <a:rPr lang="zh-TW" altLang="en-US" sz="2800" dirty="0"/>
              <a:t>年</a:t>
            </a:r>
            <a:r>
              <a:rPr lang="en-US" altLang="zh-TW" sz="2800" dirty="0"/>
              <a:t>1</a:t>
            </a:r>
            <a:r>
              <a:rPr lang="zh-TW" altLang="en-US" sz="2800" dirty="0"/>
              <a:t>月至</a:t>
            </a:r>
            <a:r>
              <a:rPr lang="en-US" altLang="zh-TW" sz="2800" dirty="0"/>
              <a:t>2</a:t>
            </a:r>
            <a:r>
              <a:rPr lang="zh-TW" altLang="en-US" sz="2800" dirty="0"/>
              <a:t>月</a:t>
            </a:r>
            <a:r>
              <a:rPr lang="zh-TW" altLang="en-US" sz="2800" b="1" dirty="0"/>
              <a:t>召開跨部會審議平臺討論修</a:t>
            </a:r>
            <a:r>
              <a:rPr lang="zh-TW" altLang="en-US" sz="2800" b="1" dirty="0" smtClean="0"/>
              <a:t>法事宜</a:t>
            </a:r>
            <a:r>
              <a:rPr lang="zh-TW" altLang="en-US" sz="2800" dirty="0" smtClean="0"/>
              <a:t>：</a:t>
            </a:r>
            <a:endParaRPr lang="en-US" altLang="zh-TW" sz="2800" dirty="0"/>
          </a:p>
          <a:p>
            <a:pPr marL="817200" indent="-457200">
              <a:buFont typeface="Wingdings" panose="05000000000000000000" pitchFamily="2" charset="2"/>
              <a:buChar char="p"/>
            </a:pPr>
            <a:r>
              <a:rPr lang="en-US" altLang="zh-TW" sz="2800" dirty="0" smtClean="0"/>
              <a:t>1</a:t>
            </a:r>
            <a:r>
              <a:rPr lang="zh-TW" altLang="en-US" sz="2800" dirty="0" smtClean="0"/>
              <a:t>月</a:t>
            </a:r>
            <a:r>
              <a:rPr lang="en-US" altLang="zh-TW" sz="2800" dirty="0" smtClean="0"/>
              <a:t>25</a:t>
            </a:r>
            <a:r>
              <a:rPr lang="zh-TW" altLang="en-US" sz="2800" dirty="0" smtClean="0"/>
              <a:t>日召開第</a:t>
            </a:r>
            <a:r>
              <a:rPr lang="en-US" altLang="zh-TW" sz="2800" dirty="0" smtClean="0"/>
              <a:t>1</a:t>
            </a:r>
            <a:r>
              <a:rPr lang="zh-TW" altLang="en-US" sz="2800" dirty="0" smtClean="0"/>
              <a:t>次跨部會審議平臺會議，就教育部</a:t>
            </a:r>
            <a:r>
              <a:rPr lang="zh-TW" altLang="zh-TW" sz="2800" dirty="0" smtClean="0"/>
              <a:t>經</a:t>
            </a:r>
            <a:r>
              <a:rPr lang="zh-TW" altLang="zh-TW" sz="2800" dirty="0"/>
              <a:t>參酌前述相關意見，初步研擬學習範疇及各類型兼任助理定義之修正</a:t>
            </a:r>
            <a:r>
              <a:rPr lang="zh-TW" altLang="zh-TW" sz="2800" dirty="0" smtClean="0"/>
              <a:t>方向</a:t>
            </a:r>
            <a:r>
              <a:rPr lang="zh-TW" altLang="en-US" sz="2800" dirty="0" smtClean="0"/>
              <a:t>確認。</a:t>
            </a:r>
            <a:endParaRPr lang="en-US" altLang="zh-TW" sz="2800" dirty="0" smtClean="0"/>
          </a:p>
          <a:p>
            <a:pPr marL="817200" indent="-457200">
              <a:buFont typeface="Wingdings" panose="05000000000000000000" pitchFamily="2" charset="2"/>
              <a:buChar char="p"/>
            </a:pPr>
            <a:r>
              <a:rPr lang="en-US" altLang="zh-TW" sz="2800" dirty="0" smtClean="0"/>
              <a:t>2</a:t>
            </a:r>
            <a:r>
              <a:rPr lang="zh-TW" altLang="zh-TW" sz="2800" dirty="0" smtClean="0"/>
              <a:t>月</a:t>
            </a:r>
            <a:r>
              <a:rPr lang="en-US" altLang="zh-TW" sz="2800" dirty="0" smtClean="0"/>
              <a:t>15</a:t>
            </a:r>
            <a:r>
              <a:rPr lang="zh-TW" altLang="zh-TW" sz="2800" dirty="0" smtClean="0"/>
              <a:t>日</a:t>
            </a:r>
            <a:r>
              <a:rPr lang="zh-TW" altLang="en-US" sz="2800" dirty="0" smtClean="0"/>
              <a:t>召開第</a:t>
            </a:r>
            <a:r>
              <a:rPr lang="en-US" altLang="zh-TW" sz="2800" dirty="0" smtClean="0"/>
              <a:t>2</a:t>
            </a:r>
            <a:r>
              <a:rPr lang="zh-TW" altLang="zh-TW" sz="2800" dirty="0" smtClean="0"/>
              <a:t>次跨部會審議平臺會議討論本部處理原則修正草案</a:t>
            </a:r>
            <a:r>
              <a:rPr lang="zh-TW" altLang="en-US" sz="2800" dirty="0" smtClean="0"/>
              <a:t>修正條文內容。</a:t>
            </a:r>
            <a:endParaRPr lang="en-US" altLang="zh-TW" sz="2800" dirty="0" smtClean="0"/>
          </a:p>
          <a:p>
            <a:r>
              <a:rPr lang="zh-TW" altLang="en-US" sz="2800" b="1" dirty="0">
                <a:latin typeface="+mj-ea"/>
              </a:rPr>
              <a:t>意見摘要：</a:t>
            </a:r>
            <a:endParaRPr lang="en-US" altLang="zh-TW" sz="2800" b="1" dirty="0">
              <a:latin typeface="+mj-ea"/>
            </a:endParaRPr>
          </a:p>
          <a:p>
            <a:pPr lvl="1">
              <a:buFont typeface="Wingdings" panose="05000000000000000000" pitchFamily="2" charset="2"/>
              <a:buChar char="p"/>
            </a:pPr>
            <a:r>
              <a:rPr lang="zh-TW" altLang="en-US" sz="2800" dirty="0"/>
              <a:t>勞動部建議增列身心障礙學生從事學習型學生兼任助 理應提供多元支持之規定。</a:t>
            </a:r>
            <a:endParaRPr lang="en-US" altLang="zh-TW" sz="2800" dirty="0"/>
          </a:p>
          <a:p>
            <a:pPr lvl="1">
              <a:buFont typeface="Wingdings" panose="05000000000000000000" pitchFamily="2" charset="2"/>
              <a:buChar char="p"/>
            </a:pPr>
            <a:r>
              <a:rPr lang="zh-TW" altLang="en-US" sz="2800" dirty="0"/>
              <a:t>勞動部建議將學校應踐行相關程序要件納入處理原則規範，以作為勞檢及稽核之依據。</a:t>
            </a:r>
            <a:endParaRPr lang="en-US" altLang="zh-TW" sz="2800" dirty="0"/>
          </a:p>
          <a:p>
            <a:pPr lvl="1">
              <a:buFont typeface="Wingdings" panose="05000000000000000000" pitchFamily="2" charset="2"/>
              <a:buChar char="p"/>
            </a:pPr>
            <a:r>
              <a:rPr lang="zh-TW" altLang="en-US" sz="2800" dirty="0"/>
              <a:t>有關弱勢助學生，建議針對弱勢定義，再予檢討。</a:t>
            </a:r>
            <a:endParaRPr lang="en-US" altLang="zh-TW" sz="2800" dirty="0"/>
          </a:p>
          <a:p>
            <a:pPr marL="817200" indent="-457200">
              <a:buFont typeface="Wingdings" panose="05000000000000000000" pitchFamily="2" charset="2"/>
              <a:buChar char="p"/>
            </a:pPr>
            <a:endParaRPr lang="en-US" altLang="zh-TW" sz="2800" dirty="0" smtClean="0"/>
          </a:p>
          <a:p>
            <a:endParaRPr lang="zh-TW" altLang="en-US" dirty="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10</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48542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778934" y="1570182"/>
            <a:ext cx="8596668" cy="5116945"/>
          </a:xfrm>
        </p:spPr>
        <p:txBody>
          <a:bodyPr>
            <a:normAutofit/>
          </a:bodyPr>
          <a:lstStyle/>
          <a:p>
            <a:r>
              <a:rPr lang="zh-TW" altLang="en-US" sz="3000" dirty="0" smtClean="0"/>
              <a:t>本部處理</a:t>
            </a:r>
            <a:r>
              <a:rPr lang="zh-TW" altLang="en-US" sz="3000" dirty="0"/>
              <a:t>原則修正草案</a:t>
            </a:r>
            <a:r>
              <a:rPr lang="zh-TW" altLang="en-US" sz="3000" dirty="0" smtClean="0"/>
              <a:t>，經</a:t>
            </a:r>
            <a:r>
              <a:rPr lang="zh-TW" altLang="zh-TW" sz="3000" dirty="0"/>
              <a:t>函請</a:t>
            </a:r>
            <a:r>
              <a:rPr lang="en-US" altLang="zh-TW" sz="3000" dirty="0"/>
              <a:t>5</a:t>
            </a:r>
            <a:r>
              <a:rPr lang="zh-TW" altLang="zh-TW" sz="3000" dirty="0"/>
              <a:t>大校院協進會</a:t>
            </a:r>
            <a:r>
              <a:rPr lang="zh-TW" altLang="en-US" sz="3000" dirty="0"/>
              <a:t>（協助轉知所屬各會員學校）</a:t>
            </a:r>
            <a:r>
              <a:rPr lang="zh-TW" altLang="zh-TW" sz="3000" dirty="0"/>
              <a:t>、工會、勞動部</a:t>
            </a:r>
            <a:r>
              <a:rPr lang="zh-TW" altLang="en-US" sz="3000" dirty="0"/>
              <a:t>、科技部及衛福部等</a:t>
            </a:r>
            <a:r>
              <a:rPr lang="zh-TW" altLang="zh-TW" sz="3000" dirty="0"/>
              <a:t>就修正草案</a:t>
            </a:r>
            <a:r>
              <a:rPr lang="zh-TW" altLang="en-US" sz="3000" dirty="0"/>
              <a:t>內容</a:t>
            </a:r>
            <a:r>
              <a:rPr lang="zh-TW" altLang="zh-TW" sz="3000" dirty="0"/>
              <a:t>提供意見</a:t>
            </a:r>
            <a:r>
              <a:rPr lang="zh-TW" altLang="en-US" sz="3000" dirty="0" smtClean="0"/>
              <a:t>，部分</a:t>
            </a:r>
            <a:r>
              <a:rPr lang="zh-TW" altLang="en-US" sz="3000" dirty="0"/>
              <a:t>意見業納入草案修正</a:t>
            </a:r>
            <a:r>
              <a:rPr lang="zh-TW" altLang="en-US" sz="3000" dirty="0" smtClean="0"/>
              <a:t>。</a:t>
            </a:r>
            <a:endParaRPr lang="en-US" altLang="zh-TW" sz="3000" dirty="0" smtClean="0"/>
          </a:p>
          <a:p>
            <a:r>
              <a:rPr lang="en-US" altLang="zh-TW" sz="3200" dirty="0"/>
              <a:t>106</a:t>
            </a:r>
            <a:r>
              <a:rPr lang="zh-TW" altLang="en-US" sz="3200" dirty="0"/>
              <a:t>年度</a:t>
            </a:r>
            <a:r>
              <a:rPr lang="zh-TW" altLang="en-US" sz="3200" b="1" dirty="0"/>
              <a:t>推動學習型兼任助理團保方案並納入規範</a:t>
            </a:r>
            <a:r>
              <a:rPr lang="zh-TW" altLang="en-US" sz="3200" dirty="0"/>
              <a:t>：配合本部已</a:t>
            </a:r>
            <a:r>
              <a:rPr lang="zh-TW" altLang="zh-TW" sz="3200" dirty="0"/>
              <a:t>編列預算辦理「大專校院學習型兼任助理團體保險」補助學校</a:t>
            </a:r>
            <a:r>
              <a:rPr lang="zh-TW" altLang="en-US" sz="3200" dirty="0"/>
              <a:t>投保商業保險</a:t>
            </a:r>
            <a:r>
              <a:rPr lang="zh-TW" altLang="zh-TW" sz="3200" dirty="0"/>
              <a:t>經費，本處理原則草案亦已修正納入相關</a:t>
            </a:r>
            <a:r>
              <a:rPr lang="zh-TW" altLang="en-US" sz="3200" dirty="0"/>
              <a:t>規定</a:t>
            </a:r>
            <a:r>
              <a:rPr lang="zh-TW" altLang="zh-TW" sz="3200" dirty="0"/>
              <a:t>。</a:t>
            </a:r>
            <a:r>
              <a:rPr lang="en-US" altLang="zh-TW" sz="3200" dirty="0"/>
              <a:t>  </a:t>
            </a:r>
            <a:endParaRPr lang="en-US" altLang="zh-TW" sz="2800" dirty="0" smtClean="0"/>
          </a:p>
          <a:p>
            <a:endParaRPr lang="en-US" altLang="zh-TW" sz="2800" dirty="0"/>
          </a:p>
          <a:p>
            <a:endParaRPr lang="en-US" altLang="zh-TW" sz="2800" dirty="0" smtClean="0"/>
          </a:p>
          <a:p>
            <a:endParaRPr lang="en-US" altLang="zh-TW" sz="2800" dirty="0" smtClean="0"/>
          </a:p>
          <a:p>
            <a:endParaRPr lang="en-US" altLang="zh-TW" sz="2800" dirty="0" smtClean="0"/>
          </a:p>
          <a:p>
            <a:endParaRPr lang="en-US" altLang="zh-TW" sz="2800" dirty="0" smtClean="0"/>
          </a:p>
          <a:p>
            <a:endParaRPr lang="zh-TW" altLang="en-US" sz="2800" dirty="0"/>
          </a:p>
          <a:p>
            <a:endParaRPr lang="en-US" altLang="zh-TW" sz="2800" dirty="0" smtClean="0"/>
          </a:p>
          <a:p>
            <a:endParaRPr lang="en-US" altLang="zh-TW" sz="2800" dirty="0"/>
          </a:p>
          <a:p>
            <a:endParaRPr lang="zh-TW" altLang="en-US" dirty="0"/>
          </a:p>
        </p:txBody>
      </p:sp>
      <p:sp>
        <p:nvSpPr>
          <p:cNvPr id="6" name="標題 1"/>
          <p:cNvSpPr>
            <a:spLocks noGrp="1"/>
          </p:cNvSpPr>
          <p:nvPr>
            <p:ph type="title"/>
          </p:nvPr>
        </p:nvSpPr>
        <p:spPr>
          <a:xfrm>
            <a:off x="797407" y="609600"/>
            <a:ext cx="8596668" cy="1320800"/>
          </a:xfrm>
        </p:spPr>
        <p:txBody>
          <a:bodyPr>
            <a:normAutofit/>
          </a:bodyPr>
          <a:lstStyle/>
          <a:p>
            <a:r>
              <a:rPr lang="zh-TW" altLang="en-US" sz="3800" b="1" dirty="0"/>
              <a:t>貳、研議過程</a:t>
            </a:r>
          </a:p>
        </p:txBody>
      </p:sp>
      <p:sp>
        <p:nvSpPr>
          <p:cNvPr id="7"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11</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264648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smtClean="0">
                <a:solidFill>
                  <a:srgbClr val="C00000"/>
                </a:solidFill>
              </a:rPr>
              <a:t>參、修正重點</a:t>
            </a:r>
            <a:endParaRPr lang="zh-TW" altLang="en-US" sz="3800" b="1" dirty="0">
              <a:solidFill>
                <a:srgbClr val="C00000"/>
              </a:solidFill>
            </a:endParaRPr>
          </a:p>
        </p:txBody>
      </p:sp>
      <p:sp>
        <p:nvSpPr>
          <p:cNvPr id="3" name="內容版面配置區 2"/>
          <p:cNvSpPr>
            <a:spLocks noGrp="1"/>
          </p:cNvSpPr>
          <p:nvPr>
            <p:ph idx="1"/>
          </p:nvPr>
        </p:nvSpPr>
        <p:spPr>
          <a:xfrm>
            <a:off x="677334" y="1579418"/>
            <a:ext cx="8900775" cy="4775200"/>
          </a:xfrm>
        </p:spPr>
        <p:txBody>
          <a:bodyPr>
            <a:normAutofit/>
          </a:bodyPr>
          <a:lstStyle/>
          <a:p>
            <a:pPr marL="514350" indent="-514350">
              <a:buFont typeface="+mj-ea"/>
              <a:buAutoNum type="ea1ChtPeriod"/>
            </a:pPr>
            <a:r>
              <a:rPr lang="zh-TW" altLang="en-US" sz="3000" b="1" dirty="0"/>
              <a:t>明確</a:t>
            </a:r>
            <a:r>
              <a:rPr lang="zh-TW" altLang="en-US" sz="3000" b="1" dirty="0" smtClean="0"/>
              <a:t>區分教育部</a:t>
            </a:r>
            <a:r>
              <a:rPr lang="zh-TW" altLang="zh-TW" sz="3000" b="1" dirty="0" smtClean="0"/>
              <a:t>規範</a:t>
            </a:r>
            <a:r>
              <a:rPr lang="zh-TW" altLang="zh-TW" sz="3000" b="1" dirty="0"/>
              <a:t>之</a:t>
            </a:r>
            <a:r>
              <a:rPr lang="zh-TW" altLang="zh-TW" sz="3000" b="1" dirty="0" smtClean="0"/>
              <a:t>學習</a:t>
            </a:r>
            <a:r>
              <a:rPr lang="zh-TW" altLang="en-US" sz="3000" b="1" dirty="0" smtClean="0"/>
              <a:t>及附服務負擔</a:t>
            </a:r>
            <a:r>
              <a:rPr lang="zh-TW" altLang="zh-TW" sz="3000" b="1" dirty="0" smtClean="0"/>
              <a:t>範疇</a:t>
            </a:r>
            <a:r>
              <a:rPr lang="zh-TW" altLang="en-US" sz="3000" b="1" dirty="0" smtClean="0"/>
              <a:t>，</a:t>
            </a:r>
            <a:r>
              <a:rPr lang="zh-TW" altLang="zh-TW" sz="3000" b="1" dirty="0" smtClean="0"/>
              <a:t>與</a:t>
            </a:r>
            <a:r>
              <a:rPr lang="zh-TW" altLang="zh-TW" sz="3000" b="1" dirty="0"/>
              <a:t>勞動部規範之勞雇</a:t>
            </a:r>
            <a:r>
              <a:rPr lang="zh-TW" altLang="zh-TW" sz="3000" b="1" dirty="0" smtClean="0"/>
              <a:t>關係</a:t>
            </a:r>
            <a:r>
              <a:rPr lang="zh-TW" altLang="en-US" sz="3000" b="1" dirty="0" smtClean="0"/>
              <a:t>（修正規定名稱、</a:t>
            </a:r>
            <a:r>
              <a:rPr lang="en-US" altLang="zh-TW" sz="3000" b="1" dirty="0" smtClean="0"/>
              <a:t>§1~§4</a:t>
            </a:r>
            <a:r>
              <a:rPr lang="zh-TW" altLang="en-US" sz="3000" b="1" dirty="0" smtClean="0"/>
              <a:t>）</a:t>
            </a:r>
            <a:r>
              <a:rPr lang="zh-TW" altLang="zh-TW" sz="3000" b="1" dirty="0" smtClean="0"/>
              <a:t>：</a:t>
            </a:r>
            <a:r>
              <a:rPr lang="zh-TW" altLang="zh-TW" sz="3000" dirty="0" smtClean="0"/>
              <a:t>修正相關</a:t>
            </a:r>
            <a:r>
              <a:rPr lang="zh-TW" altLang="zh-TW" sz="3000" dirty="0"/>
              <a:t>規定</a:t>
            </a:r>
            <a:r>
              <a:rPr lang="zh-TW" altLang="zh-TW" sz="3000" dirty="0" smtClean="0"/>
              <a:t>，區分</a:t>
            </a:r>
            <a:r>
              <a:rPr lang="zh-TW" altLang="zh-TW" sz="3000" dirty="0"/>
              <a:t>本原則係規範以學習為</a:t>
            </a:r>
            <a:r>
              <a:rPr lang="zh-TW" altLang="zh-TW" sz="3000" dirty="0" smtClean="0"/>
              <a:t>目的</a:t>
            </a:r>
            <a:r>
              <a:rPr lang="zh-TW" altLang="en-US" sz="3000" dirty="0" smtClean="0"/>
              <a:t>及附服務負擔性質</a:t>
            </a:r>
            <a:r>
              <a:rPr lang="zh-TW" altLang="zh-TW" sz="3000" dirty="0" smtClean="0"/>
              <a:t>之</a:t>
            </a:r>
            <a:r>
              <a:rPr lang="zh-TW" altLang="zh-TW" sz="3000" dirty="0"/>
              <a:t>「獎助生」</a:t>
            </a:r>
            <a:r>
              <a:rPr lang="zh-TW" altLang="zh-TW" sz="3000" dirty="0" smtClean="0"/>
              <a:t>範疇</a:t>
            </a:r>
            <a:r>
              <a:rPr lang="zh-TW" altLang="en-US" sz="3000" dirty="0" smtClean="0"/>
              <a:t>。</a:t>
            </a:r>
            <a:endParaRPr lang="en-US" altLang="zh-TW" sz="3000" dirty="0" smtClean="0"/>
          </a:p>
          <a:p>
            <a:pPr lvl="1">
              <a:buFont typeface="Wingdings" panose="05000000000000000000" pitchFamily="2" charset="2"/>
              <a:buChar char="p"/>
            </a:pPr>
            <a:r>
              <a:rPr lang="zh-TW" altLang="zh-TW" sz="2800" dirty="0" smtClean="0"/>
              <a:t>勞動</a:t>
            </a:r>
            <a:r>
              <a:rPr lang="zh-TW" altLang="zh-TW" sz="2800" dirty="0"/>
              <a:t>部指導</a:t>
            </a:r>
            <a:r>
              <a:rPr lang="zh-TW" altLang="zh-TW" sz="2800" dirty="0" smtClean="0"/>
              <a:t>原則</a:t>
            </a:r>
            <a:r>
              <a:rPr lang="zh-TW" altLang="en-US" sz="2800" dirty="0" smtClean="0"/>
              <a:t>則</a:t>
            </a:r>
            <a:r>
              <a:rPr lang="zh-TW" altLang="zh-TW" sz="2800" dirty="0" smtClean="0"/>
              <a:t>係規範</a:t>
            </a:r>
            <a:r>
              <a:rPr lang="zh-TW" altLang="en-US" sz="2800" dirty="0" smtClean="0"/>
              <a:t>與學校之間屬</a:t>
            </a:r>
            <a:r>
              <a:rPr lang="zh-TW" altLang="zh-TW" sz="2800" dirty="0" smtClean="0"/>
              <a:t>勞雇</a:t>
            </a:r>
            <a:r>
              <a:rPr lang="zh-TW" altLang="en-US" sz="2800" dirty="0" smtClean="0"/>
              <a:t>關係</a:t>
            </a:r>
            <a:r>
              <a:rPr lang="zh-TW" altLang="zh-TW" sz="2800" dirty="0" smtClean="0"/>
              <a:t>之</a:t>
            </a:r>
            <a:r>
              <a:rPr lang="zh-TW" altLang="zh-TW" sz="2800" dirty="0"/>
              <a:t>「學生兼任助理」</a:t>
            </a:r>
            <a:r>
              <a:rPr lang="zh-TW" altLang="zh-TW" sz="2800" dirty="0" smtClean="0"/>
              <a:t>範疇</a:t>
            </a:r>
            <a:r>
              <a:rPr lang="zh-TW" altLang="en-US" sz="2800" dirty="0" smtClean="0"/>
              <a:t>。</a:t>
            </a:r>
            <a:endParaRPr lang="en-US" altLang="zh-TW" sz="2800" dirty="0" smtClean="0"/>
          </a:p>
          <a:p>
            <a:pPr lvl="1">
              <a:buFont typeface="Wingdings" panose="05000000000000000000" pitchFamily="2" charset="2"/>
              <a:buChar char="p"/>
            </a:pPr>
            <a:r>
              <a:rPr lang="zh-TW" altLang="zh-TW" sz="2800" dirty="0" smtClean="0">
                <a:solidFill>
                  <a:schemeClr val="tx1"/>
                </a:solidFill>
              </a:rPr>
              <a:t>修正</a:t>
            </a:r>
            <a:r>
              <a:rPr lang="zh-TW" altLang="en-US" sz="2800" dirty="0" smtClean="0">
                <a:solidFill>
                  <a:schemeClr val="tx1"/>
                </a:solidFill>
              </a:rPr>
              <a:t>本部原則</a:t>
            </a:r>
            <a:r>
              <a:rPr lang="zh-TW" altLang="zh-TW" sz="2800" dirty="0" smtClean="0">
                <a:solidFill>
                  <a:schemeClr val="tx1"/>
                </a:solidFill>
              </a:rPr>
              <a:t>名稱</a:t>
            </a:r>
            <a:r>
              <a:rPr lang="zh-TW" altLang="zh-TW" sz="2800" dirty="0">
                <a:solidFill>
                  <a:schemeClr val="tx1"/>
                </a:solidFill>
              </a:rPr>
              <a:t>為「專科以上學校獎助生權益保障指導原則」</a:t>
            </a:r>
            <a:r>
              <a:rPr lang="zh-TW" altLang="zh-TW" sz="2800" dirty="0"/>
              <a:t>。</a:t>
            </a:r>
            <a:endParaRPr lang="zh-TW" altLang="en-US" sz="2800" dirty="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12</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8563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solidFill>
                  <a:srgbClr val="C00000"/>
                </a:solidFill>
              </a:rPr>
              <a:t>參、修正重點</a:t>
            </a:r>
          </a:p>
        </p:txBody>
      </p:sp>
      <p:sp>
        <p:nvSpPr>
          <p:cNvPr id="3" name="內容版面配置區 2"/>
          <p:cNvSpPr>
            <a:spLocks noGrp="1"/>
          </p:cNvSpPr>
          <p:nvPr>
            <p:ph idx="1"/>
          </p:nvPr>
        </p:nvSpPr>
        <p:spPr>
          <a:xfrm>
            <a:off x="677334" y="1514764"/>
            <a:ext cx="8873066" cy="4886036"/>
          </a:xfrm>
        </p:spPr>
        <p:txBody>
          <a:bodyPr>
            <a:normAutofit lnSpcReduction="10000"/>
          </a:bodyPr>
          <a:lstStyle/>
          <a:p>
            <a:pPr marL="514350" indent="-514350">
              <a:buFont typeface="+mj-ea"/>
              <a:buAutoNum type="ea1ChtPeriod" startAt="2"/>
            </a:pPr>
            <a:r>
              <a:rPr lang="zh-TW" altLang="zh-TW" sz="3200" b="1" dirty="0">
                <a:latin typeface="+mj-ea"/>
                <a:ea typeface="+mj-ea"/>
              </a:rPr>
              <a:t>明定獎助生類型及內涵，附服務負擔性質應依本部弱勢助學計畫規定</a:t>
            </a:r>
            <a:r>
              <a:rPr lang="zh-TW" altLang="zh-TW" sz="3200" b="1" dirty="0" smtClean="0">
                <a:latin typeface="+mj-ea"/>
                <a:ea typeface="+mj-ea"/>
              </a:rPr>
              <a:t>辦理</a:t>
            </a:r>
            <a:r>
              <a:rPr lang="zh-TW" altLang="en-US" sz="3200" b="1" dirty="0" smtClean="0">
                <a:latin typeface="+mj-ea"/>
                <a:ea typeface="+mj-ea"/>
              </a:rPr>
              <a:t>（</a:t>
            </a:r>
            <a:r>
              <a:rPr lang="en-US" altLang="zh-TW" sz="3200" b="1" dirty="0" smtClean="0">
                <a:latin typeface="+mj-ea"/>
                <a:ea typeface="+mj-ea"/>
              </a:rPr>
              <a:t>§4~§</a:t>
            </a:r>
            <a:r>
              <a:rPr lang="en-US" altLang="zh-TW" sz="3200" b="1" dirty="0">
                <a:latin typeface="+mj-ea"/>
                <a:ea typeface="+mj-ea"/>
              </a:rPr>
              <a:t>7</a:t>
            </a:r>
            <a:r>
              <a:rPr lang="zh-TW" altLang="en-US" sz="3200" b="1" dirty="0" smtClean="0">
                <a:latin typeface="+mj-ea"/>
                <a:ea typeface="+mj-ea"/>
              </a:rPr>
              <a:t>）</a:t>
            </a:r>
            <a:r>
              <a:rPr lang="zh-TW" altLang="zh-TW" sz="3200" b="1" dirty="0" smtClean="0">
                <a:latin typeface="+mj-ea"/>
                <a:ea typeface="+mj-ea"/>
              </a:rPr>
              <a:t>：</a:t>
            </a:r>
            <a:endParaRPr lang="en-US" altLang="zh-TW" sz="3200" b="1" dirty="0">
              <a:latin typeface="+mj-ea"/>
              <a:ea typeface="+mj-ea"/>
            </a:endParaRPr>
          </a:p>
          <a:p>
            <a:pPr marL="0" indent="0">
              <a:buNone/>
            </a:pPr>
            <a:r>
              <a:rPr lang="zh-TW" altLang="en-US" sz="3200" b="1" dirty="0" smtClean="0"/>
              <a:t>   </a:t>
            </a:r>
            <a:r>
              <a:rPr lang="zh-TW" altLang="zh-TW" sz="3000" dirty="0" smtClean="0"/>
              <a:t>明</a:t>
            </a:r>
            <a:r>
              <a:rPr lang="zh-TW" altLang="zh-TW" sz="3000" dirty="0"/>
              <a:t>定「獎助生」包括研究獎助生、教學獎助生及附服務負擔助</a:t>
            </a:r>
            <a:r>
              <a:rPr lang="zh-TW" altLang="zh-TW" sz="3000" dirty="0" smtClean="0"/>
              <a:t>學生</a:t>
            </a:r>
            <a:r>
              <a:rPr lang="zh-TW" altLang="en-US" sz="3000" dirty="0" smtClean="0"/>
              <a:t>等三類</a:t>
            </a:r>
            <a:r>
              <a:rPr lang="zh-TW" altLang="zh-TW" sz="3000" dirty="0" smtClean="0"/>
              <a:t>。</a:t>
            </a:r>
            <a:endParaRPr lang="en-US" altLang="zh-TW" sz="3000" dirty="0" smtClean="0"/>
          </a:p>
          <a:p>
            <a:pPr marL="0" indent="0">
              <a:buNone/>
            </a:pPr>
            <a:endParaRPr lang="en-US" altLang="zh-TW" sz="1000" b="1" dirty="0" smtClean="0"/>
          </a:p>
          <a:p>
            <a:pPr lvl="1">
              <a:buFont typeface="Wingdings" panose="05000000000000000000" pitchFamily="2" charset="2"/>
              <a:buChar char="p"/>
            </a:pPr>
            <a:r>
              <a:rPr lang="zh-TW" altLang="zh-TW" sz="3000" b="1" dirty="0" smtClean="0"/>
              <a:t>研究</a:t>
            </a:r>
            <a:r>
              <a:rPr lang="zh-TW" altLang="zh-TW" sz="3000" b="1" dirty="0"/>
              <a:t>獎助</a:t>
            </a:r>
            <a:r>
              <a:rPr lang="zh-TW" altLang="zh-TW" sz="3000" b="1" dirty="0" smtClean="0"/>
              <a:t>生</a:t>
            </a:r>
            <a:r>
              <a:rPr lang="zh-TW" altLang="en-US" sz="3000" dirty="0" smtClean="0"/>
              <a:t>：係指</a:t>
            </a:r>
            <a:r>
              <a:rPr lang="zh-TW" altLang="zh-TW" sz="3000" dirty="0" smtClean="0"/>
              <a:t>獲</a:t>
            </a:r>
            <a:r>
              <a:rPr lang="zh-TW" altLang="zh-TW" sz="3000" dirty="0"/>
              <a:t>研究獎助之學生為發表論文、研究實習、課程或符合畢業條件，參與與自身研究相關之研究計畫或修習研究課程，在接受教師之指導下，協助相關研究執行，學習並實習研究實務，以提升研究能力及發展研究成果為目的者。</a:t>
            </a:r>
            <a:endParaRPr lang="en-US" altLang="zh-TW" sz="3000" dirty="0" smtClean="0"/>
          </a:p>
          <a:p>
            <a:endParaRPr lang="zh-TW" altLang="en-US" dirty="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13</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283537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solidFill>
                  <a:srgbClr val="C00000"/>
                </a:solidFill>
              </a:rPr>
              <a:t>參、修正重點</a:t>
            </a:r>
          </a:p>
        </p:txBody>
      </p:sp>
      <p:sp>
        <p:nvSpPr>
          <p:cNvPr id="3" name="內容版面配置區 2"/>
          <p:cNvSpPr>
            <a:spLocks noGrp="1"/>
          </p:cNvSpPr>
          <p:nvPr>
            <p:ph idx="1"/>
          </p:nvPr>
        </p:nvSpPr>
        <p:spPr>
          <a:xfrm>
            <a:off x="677334" y="1625600"/>
            <a:ext cx="8596668" cy="4932218"/>
          </a:xfrm>
        </p:spPr>
        <p:txBody>
          <a:bodyPr>
            <a:normAutofit/>
          </a:bodyPr>
          <a:lstStyle/>
          <a:p>
            <a:pPr lvl="1">
              <a:buFont typeface="Wingdings" panose="05000000000000000000" pitchFamily="2" charset="2"/>
              <a:buChar char="p"/>
            </a:pPr>
            <a:r>
              <a:rPr lang="zh-TW" altLang="zh-TW" sz="2800" b="1" dirty="0" smtClean="0"/>
              <a:t>教學</a:t>
            </a:r>
            <a:r>
              <a:rPr lang="zh-TW" altLang="zh-TW" sz="2800" b="1" dirty="0"/>
              <a:t>獎助</a:t>
            </a:r>
            <a:r>
              <a:rPr lang="zh-TW" altLang="zh-TW" sz="2800" b="1" dirty="0" smtClean="0"/>
              <a:t>生</a:t>
            </a:r>
            <a:r>
              <a:rPr lang="zh-TW" altLang="en-US" sz="2800" dirty="0" smtClean="0"/>
              <a:t>：係指</a:t>
            </a:r>
            <a:r>
              <a:rPr lang="zh-TW" altLang="zh-TW" sz="2800" dirty="0" smtClean="0"/>
              <a:t>獲</a:t>
            </a:r>
            <a:r>
              <a:rPr lang="zh-TW" altLang="zh-TW" sz="2800" dirty="0"/>
              <a:t>教學獎助之學生參與屬專業養成範圍且其無選擇權之實習課程，或為接受專業教學實務能力技巧培養而參與學校正式學分課程，以提升教學專業或實務能力為目的者</a:t>
            </a:r>
            <a:r>
              <a:rPr lang="zh-TW" altLang="zh-TW" sz="2800" dirty="0" smtClean="0"/>
              <a:t>。</a:t>
            </a:r>
            <a:endParaRPr lang="en-US" altLang="zh-TW" sz="2800" dirty="0" smtClean="0"/>
          </a:p>
          <a:p>
            <a:pPr marL="0" indent="0">
              <a:buNone/>
            </a:pPr>
            <a:endParaRPr lang="en-US" altLang="zh-TW" sz="1000" dirty="0" smtClean="0"/>
          </a:p>
          <a:p>
            <a:pPr lvl="1">
              <a:buFont typeface="Wingdings" panose="05000000000000000000" pitchFamily="2" charset="2"/>
              <a:buChar char="p"/>
            </a:pPr>
            <a:r>
              <a:rPr lang="zh-TW" altLang="zh-TW" sz="2800" b="1" dirty="0" smtClean="0"/>
              <a:t>附</a:t>
            </a:r>
            <a:r>
              <a:rPr lang="zh-TW" altLang="zh-TW" sz="2800" b="1" dirty="0"/>
              <a:t>服務負擔助</a:t>
            </a:r>
            <a:r>
              <a:rPr lang="zh-TW" altLang="zh-TW" sz="2800" b="1" dirty="0" smtClean="0"/>
              <a:t>學生</a:t>
            </a:r>
            <a:r>
              <a:rPr lang="zh-TW" altLang="en-US" sz="2800" dirty="0" smtClean="0"/>
              <a:t>：係指</a:t>
            </a:r>
            <a:r>
              <a:rPr lang="zh-TW" altLang="zh-TW" sz="2800" dirty="0" smtClean="0"/>
              <a:t>依</a:t>
            </a:r>
            <a:r>
              <a:rPr lang="zh-TW" altLang="zh-TW" sz="2800" dirty="0"/>
              <a:t>本部弱勢助學計畫領取助學金之學生，參與學校規劃以服務回饋為目的之活動，且領取之助學金與其服務時數非屬於有對價</a:t>
            </a:r>
            <a:r>
              <a:rPr lang="zh-TW" altLang="zh-TW" sz="2800" dirty="0" smtClean="0"/>
              <a:t>之</a:t>
            </a:r>
            <a:r>
              <a:rPr lang="zh-TW" altLang="en-US" sz="2800" dirty="0" smtClean="0"/>
              <a:t>雇</a:t>
            </a:r>
            <a:r>
              <a:rPr lang="zh-TW" altLang="zh-TW" sz="2800" dirty="0" smtClean="0"/>
              <a:t>傭</a:t>
            </a:r>
            <a:r>
              <a:rPr lang="zh-TW" altLang="zh-TW" sz="2800" dirty="0"/>
              <a:t>關係者</a:t>
            </a:r>
            <a:r>
              <a:rPr lang="zh-TW" altLang="zh-TW" sz="2800" dirty="0" smtClean="0"/>
              <a:t>。</a:t>
            </a:r>
          </a:p>
          <a:p>
            <a:endParaRPr lang="zh-TW" altLang="en-US" dirty="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14</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314955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solidFill>
                  <a:srgbClr val="C00000"/>
                </a:solidFill>
              </a:rPr>
              <a:t>參、修正重點</a:t>
            </a:r>
          </a:p>
        </p:txBody>
      </p:sp>
      <p:sp>
        <p:nvSpPr>
          <p:cNvPr id="3" name="內容版面配置區 2"/>
          <p:cNvSpPr>
            <a:spLocks noGrp="1"/>
          </p:cNvSpPr>
          <p:nvPr>
            <p:ph idx="1"/>
          </p:nvPr>
        </p:nvSpPr>
        <p:spPr>
          <a:xfrm>
            <a:off x="677334" y="1524000"/>
            <a:ext cx="8863830" cy="4932218"/>
          </a:xfrm>
        </p:spPr>
        <p:txBody>
          <a:bodyPr>
            <a:normAutofit fontScale="92500" lnSpcReduction="10000"/>
          </a:bodyPr>
          <a:lstStyle/>
          <a:p>
            <a:pPr marL="514350" indent="-514350">
              <a:buFont typeface="+mj-ea"/>
              <a:buAutoNum type="ea1ChtPeriod" startAt="3"/>
            </a:pPr>
            <a:r>
              <a:rPr lang="zh-TW" altLang="en-US" sz="3000" b="1" dirty="0" smtClean="0"/>
              <a:t>修訂各類獎助生的</a:t>
            </a:r>
            <a:r>
              <a:rPr lang="zh-TW" altLang="zh-TW" sz="3000" b="1" dirty="0" smtClean="0"/>
              <a:t>學習範疇</a:t>
            </a:r>
            <a:r>
              <a:rPr lang="zh-TW" altLang="en-US" sz="3000" b="1" dirty="0" smtClean="0"/>
              <a:t>，</a:t>
            </a:r>
            <a:r>
              <a:rPr lang="zh-TW" altLang="zh-TW" sz="3000" b="1" dirty="0" smtClean="0"/>
              <a:t>並增</a:t>
            </a:r>
            <a:r>
              <a:rPr lang="zh-TW" altLang="en-US" sz="3000" b="1" dirty="0"/>
              <a:t>定</a:t>
            </a:r>
            <a:r>
              <a:rPr lang="zh-TW" altLang="zh-TW" sz="3000" b="1" dirty="0" smtClean="0"/>
              <a:t>學校應</a:t>
            </a:r>
            <a:r>
              <a:rPr lang="zh-TW" altLang="en-US" sz="3000" b="1" dirty="0" smtClean="0"/>
              <a:t>確實</a:t>
            </a:r>
            <a:r>
              <a:rPr lang="zh-TW" altLang="zh-TW" sz="3000" b="1" dirty="0" smtClean="0"/>
              <a:t>完備</a:t>
            </a:r>
            <a:r>
              <a:rPr lang="zh-TW" altLang="zh-TW" sz="3000" b="1" dirty="0"/>
              <a:t>之程序</a:t>
            </a:r>
            <a:r>
              <a:rPr lang="zh-TW" altLang="zh-TW" sz="3000" b="1" dirty="0" smtClean="0"/>
              <a:t>要件</a:t>
            </a:r>
            <a:r>
              <a:rPr lang="zh-TW" altLang="en-US" sz="3000" b="1" dirty="0" smtClean="0"/>
              <a:t>及原則，始得認定為學習</a:t>
            </a:r>
            <a:r>
              <a:rPr lang="zh-TW" altLang="en-US" sz="3000" b="1" dirty="0"/>
              <a:t>（</a:t>
            </a:r>
            <a:r>
              <a:rPr lang="en-US" altLang="zh-TW" sz="3000" dirty="0" smtClean="0"/>
              <a:t>§5~§8</a:t>
            </a:r>
            <a:r>
              <a:rPr lang="zh-TW" altLang="en-US" sz="3000" dirty="0" smtClean="0"/>
              <a:t>）</a:t>
            </a:r>
            <a:r>
              <a:rPr lang="zh-TW" altLang="zh-TW" sz="3000" b="1" dirty="0" smtClean="0"/>
              <a:t>：</a:t>
            </a:r>
            <a:endParaRPr lang="en-US" altLang="zh-TW" sz="3000" b="1" dirty="0" smtClean="0"/>
          </a:p>
          <a:p>
            <a:pPr marL="0" indent="0">
              <a:buNone/>
            </a:pPr>
            <a:r>
              <a:rPr lang="zh-TW" altLang="en-US" sz="3000" b="1" dirty="0" smtClean="0"/>
              <a:t>   </a:t>
            </a:r>
            <a:r>
              <a:rPr lang="zh-TW" altLang="zh-TW" sz="3000" b="1" dirty="0" smtClean="0"/>
              <a:t>研究</a:t>
            </a:r>
            <a:r>
              <a:rPr lang="zh-TW" altLang="zh-TW" sz="3000" b="1" dirty="0"/>
              <a:t>獎助生，學校應踐行下列</a:t>
            </a:r>
            <a:r>
              <a:rPr lang="zh-TW" altLang="zh-TW" sz="3000" b="1" dirty="0" smtClean="0"/>
              <a:t>程序</a:t>
            </a:r>
            <a:r>
              <a:rPr lang="zh-TW" altLang="zh-TW" sz="3000" dirty="0" smtClean="0"/>
              <a:t>：</a:t>
            </a:r>
            <a:endParaRPr lang="en-US" altLang="zh-TW" sz="3000" dirty="0" smtClean="0"/>
          </a:p>
          <a:p>
            <a:pPr lvl="1">
              <a:buFont typeface="Wingdings" panose="05000000000000000000" pitchFamily="2" charset="2"/>
              <a:buChar char="p"/>
            </a:pPr>
            <a:r>
              <a:rPr lang="zh-TW" altLang="zh-TW" sz="2800" dirty="0"/>
              <a:t>研商程序：由校內負責統籌研究計畫事宜之單位邀集執行計畫之教師及一定比率學生代表，定期召開會議，共同研商取得共識</a:t>
            </a:r>
            <a:r>
              <a:rPr lang="zh-TW" altLang="zh-TW" sz="2800" dirty="0" smtClean="0"/>
              <a:t>。</a:t>
            </a:r>
            <a:endParaRPr lang="en-US" altLang="zh-TW" sz="2800" dirty="0" smtClean="0"/>
          </a:p>
          <a:p>
            <a:pPr lvl="1">
              <a:buFont typeface="Wingdings" panose="05000000000000000000" pitchFamily="2" charset="2"/>
              <a:buChar char="p"/>
            </a:pPr>
            <a:r>
              <a:rPr lang="zh-TW" altLang="zh-TW" sz="2800" dirty="0"/>
              <a:t>訂定基本規範：依前項範疇及前款程序，研擬訂定全校性研究獎助生之要件及分流基本規範，作為系所執行之依據</a:t>
            </a:r>
            <a:r>
              <a:rPr lang="zh-TW" altLang="zh-TW" sz="2800" dirty="0" smtClean="0"/>
              <a:t>。</a:t>
            </a:r>
            <a:endParaRPr lang="en-US" altLang="zh-TW" sz="2800" dirty="0" smtClean="0"/>
          </a:p>
          <a:p>
            <a:pPr lvl="1">
              <a:buFont typeface="Wingdings" panose="05000000000000000000" pitchFamily="2" charset="2"/>
              <a:buChar char="p"/>
            </a:pPr>
            <a:r>
              <a:rPr lang="zh-TW" altLang="zh-TW" sz="2800" dirty="0"/>
              <a:t>書面合意：執行時應經計畫執行單位或教師與學生在前款規範下，進行雙方書面合意為學習範疇。</a:t>
            </a:r>
          </a:p>
          <a:p>
            <a:endParaRPr lang="zh-TW" altLang="en-US" dirty="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15</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074612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solidFill>
                  <a:srgbClr val="C00000"/>
                </a:solidFill>
              </a:rPr>
              <a:t>參、修正重點</a:t>
            </a:r>
          </a:p>
        </p:txBody>
      </p:sp>
      <p:sp>
        <p:nvSpPr>
          <p:cNvPr id="3" name="內容版面配置區 2"/>
          <p:cNvSpPr>
            <a:spLocks noGrp="1"/>
          </p:cNvSpPr>
          <p:nvPr>
            <p:ph idx="1"/>
          </p:nvPr>
        </p:nvSpPr>
        <p:spPr>
          <a:xfrm>
            <a:off x="677333" y="1431637"/>
            <a:ext cx="8836121" cy="4516582"/>
          </a:xfrm>
        </p:spPr>
        <p:txBody>
          <a:bodyPr>
            <a:normAutofit/>
          </a:bodyPr>
          <a:lstStyle/>
          <a:p>
            <a:pPr marL="0" indent="0">
              <a:buNone/>
            </a:pPr>
            <a:r>
              <a:rPr lang="zh-TW" altLang="en-US" sz="3000" b="1" dirty="0" smtClean="0"/>
              <a:t>教學</a:t>
            </a:r>
            <a:r>
              <a:rPr lang="zh-TW" altLang="zh-TW" sz="3000" b="1" dirty="0" smtClean="0"/>
              <a:t>獎</a:t>
            </a:r>
            <a:r>
              <a:rPr lang="zh-TW" altLang="zh-TW" sz="3000" b="1" dirty="0"/>
              <a:t>助生，學校應踐行下列</a:t>
            </a:r>
            <a:r>
              <a:rPr lang="zh-TW" altLang="zh-TW" sz="3000" b="1" dirty="0" smtClean="0"/>
              <a:t>程序</a:t>
            </a:r>
            <a:r>
              <a:rPr lang="zh-TW" altLang="zh-TW" sz="3000" dirty="0" smtClean="0"/>
              <a:t>：</a:t>
            </a:r>
            <a:endParaRPr lang="en-US" altLang="zh-TW" sz="3000" dirty="0" smtClean="0"/>
          </a:p>
          <a:p>
            <a:pPr lvl="1">
              <a:buFont typeface="Wingdings" panose="05000000000000000000" pitchFamily="2" charset="2"/>
              <a:buChar char="p"/>
            </a:pPr>
            <a:r>
              <a:rPr lang="zh-TW" altLang="zh-TW" sz="2800" dirty="0"/>
              <a:t>課程規劃會議</a:t>
            </a:r>
            <a:r>
              <a:rPr lang="zh-TW" altLang="zh-TW" sz="2800" dirty="0" smtClean="0"/>
              <a:t>：應</a:t>
            </a:r>
            <a:r>
              <a:rPr lang="zh-TW" altLang="zh-TW" sz="2800" dirty="0"/>
              <a:t>經大學法施行細則第二十四條所定校內課程規劃會議程序</a:t>
            </a:r>
            <a:r>
              <a:rPr lang="zh-TW" altLang="zh-TW" sz="2800" dirty="0" smtClean="0"/>
              <a:t>。</a:t>
            </a:r>
            <a:endParaRPr lang="en-US" altLang="zh-TW" sz="2800" dirty="0" smtClean="0"/>
          </a:p>
          <a:p>
            <a:pPr lvl="1">
              <a:buFont typeface="Wingdings" panose="05000000000000000000" pitchFamily="2" charset="2"/>
              <a:buChar char="p"/>
            </a:pPr>
            <a:r>
              <a:rPr lang="zh-TW" altLang="zh-TW" sz="2800" dirty="0"/>
              <a:t>學生代表參與：前款會議程序應有校內學生代表參與且其比率不得少於全體會議人數十分之一</a:t>
            </a:r>
            <a:r>
              <a:rPr lang="zh-TW" altLang="zh-TW" sz="2800" dirty="0" smtClean="0"/>
              <a:t>。</a:t>
            </a:r>
            <a:endParaRPr lang="en-US" altLang="zh-TW" sz="2800" dirty="0" smtClean="0"/>
          </a:p>
          <a:p>
            <a:pPr lvl="1">
              <a:buFont typeface="Wingdings" panose="05000000000000000000" pitchFamily="2" charset="2"/>
              <a:buChar char="p"/>
            </a:pPr>
            <a:r>
              <a:rPr lang="zh-TW" altLang="zh-TW" sz="2800" dirty="0"/>
              <a:t>正式學分課程：學生所參與教學實習或實務課程應納入正式採計畢業學分之必、選修課程</a:t>
            </a:r>
            <a:r>
              <a:rPr lang="zh-TW" altLang="zh-TW" sz="2800" dirty="0" smtClean="0"/>
              <a:t>。</a:t>
            </a:r>
            <a:endParaRPr lang="en-US" altLang="zh-TW" sz="2800" dirty="0" smtClean="0"/>
          </a:p>
          <a:p>
            <a:pPr lvl="1">
              <a:buFont typeface="Wingdings" panose="05000000000000000000" pitchFamily="2" charset="2"/>
              <a:buChar char="p"/>
            </a:pPr>
            <a:r>
              <a:rPr lang="zh-TW" altLang="zh-TW" sz="2800" dirty="0"/>
              <a:t>授課教師指導：過程中應有授課或指導教師實際指導學生之行為。</a:t>
            </a:r>
            <a:endParaRPr lang="en-US" altLang="zh-TW" sz="2800" dirty="0" smtClean="0"/>
          </a:p>
          <a:p>
            <a:endParaRPr lang="zh-TW" altLang="zh-TW" sz="2800" dirty="0"/>
          </a:p>
          <a:p>
            <a:endParaRPr lang="zh-TW" altLang="en-US" dirty="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16</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84504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solidFill>
                  <a:srgbClr val="C00000"/>
                </a:solidFill>
              </a:rPr>
              <a:t>參、修正重點</a:t>
            </a:r>
          </a:p>
        </p:txBody>
      </p:sp>
      <p:sp>
        <p:nvSpPr>
          <p:cNvPr id="3" name="內容版面配置區 2"/>
          <p:cNvSpPr>
            <a:spLocks noGrp="1"/>
          </p:cNvSpPr>
          <p:nvPr>
            <p:ph idx="1"/>
          </p:nvPr>
        </p:nvSpPr>
        <p:spPr>
          <a:xfrm>
            <a:off x="677334" y="1431636"/>
            <a:ext cx="8863830" cy="5015345"/>
          </a:xfrm>
        </p:spPr>
        <p:txBody>
          <a:bodyPr>
            <a:normAutofit/>
          </a:bodyPr>
          <a:lstStyle/>
          <a:p>
            <a:r>
              <a:rPr lang="zh-TW" altLang="zh-TW" sz="2800" b="1" dirty="0" smtClean="0"/>
              <a:t>附</a:t>
            </a:r>
            <a:r>
              <a:rPr lang="zh-TW" altLang="zh-TW" sz="2800" b="1" dirty="0"/>
              <a:t>服務負擔助學生</a:t>
            </a:r>
            <a:r>
              <a:rPr lang="zh-TW" altLang="zh-TW" sz="2800" b="1" dirty="0" smtClean="0"/>
              <a:t>，</a:t>
            </a:r>
            <a:r>
              <a:rPr lang="zh-TW" altLang="zh-TW" sz="2800" b="1" dirty="0"/>
              <a:t>學校應踐行下列</a:t>
            </a:r>
            <a:r>
              <a:rPr lang="zh-TW" altLang="zh-TW" sz="2800" b="1" dirty="0" smtClean="0"/>
              <a:t>程序</a:t>
            </a:r>
            <a:r>
              <a:rPr lang="zh-TW" altLang="zh-TW" sz="2800" dirty="0" smtClean="0"/>
              <a:t>：</a:t>
            </a:r>
            <a:endParaRPr lang="en-US" altLang="zh-TW" sz="2800" dirty="0" smtClean="0"/>
          </a:p>
          <a:p>
            <a:pPr lvl="1">
              <a:buFont typeface="Wingdings" panose="05000000000000000000" pitchFamily="2" charset="2"/>
              <a:buChar char="p"/>
            </a:pPr>
            <a:r>
              <a:rPr lang="zh-TW" altLang="zh-TW" sz="2600" dirty="0"/>
              <a:t>學校應依本部所定大專校院弱勢學生助學計畫相關規定辦理，並明確訂定附服務負擔助學生之服務活動範圍、獎助或補助金額及其他管理之相關事項，訂定章則並公告之。</a:t>
            </a:r>
            <a:endParaRPr lang="zh-TW" altLang="en-US" dirty="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17</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621184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solidFill>
                  <a:srgbClr val="C00000"/>
                </a:solidFill>
              </a:rPr>
              <a:t>參、修正重點</a:t>
            </a:r>
          </a:p>
        </p:txBody>
      </p:sp>
      <p:sp>
        <p:nvSpPr>
          <p:cNvPr id="3" name="內容版面配置區 2"/>
          <p:cNvSpPr>
            <a:spLocks noGrp="1"/>
          </p:cNvSpPr>
          <p:nvPr>
            <p:ph idx="1"/>
          </p:nvPr>
        </p:nvSpPr>
        <p:spPr>
          <a:xfrm>
            <a:off x="677333" y="1422400"/>
            <a:ext cx="8836121" cy="5098473"/>
          </a:xfrm>
        </p:spPr>
        <p:txBody>
          <a:bodyPr>
            <a:noAutofit/>
          </a:bodyPr>
          <a:lstStyle/>
          <a:p>
            <a:pPr marL="514350" indent="-514350">
              <a:buFont typeface="+mj-ea"/>
              <a:buAutoNum type="ea1ChtPeriod" startAt="4"/>
            </a:pPr>
            <a:r>
              <a:rPr lang="zh-TW" altLang="en-US" sz="3000" b="1" dirty="0" smtClean="0"/>
              <a:t>維持原有關學生學習活動之研究成果歸屬、校內應明定章則及爭議處理機制等規範，持續督導學校落實（</a:t>
            </a:r>
            <a:r>
              <a:rPr lang="en-US" altLang="zh-TW" sz="3000" dirty="0"/>
              <a:t> </a:t>
            </a:r>
            <a:r>
              <a:rPr lang="en-US" altLang="zh-TW" sz="3000" dirty="0" smtClean="0"/>
              <a:t>§8~§10</a:t>
            </a:r>
            <a:r>
              <a:rPr lang="zh-TW" altLang="en-US" sz="3000" dirty="0" smtClean="0"/>
              <a:t>、</a:t>
            </a:r>
            <a:r>
              <a:rPr lang="en-US" altLang="zh-TW" sz="3000" dirty="0" smtClean="0"/>
              <a:t>§12</a:t>
            </a:r>
            <a:r>
              <a:rPr lang="zh-TW" altLang="en-US" sz="3000" dirty="0" smtClean="0"/>
              <a:t>、</a:t>
            </a:r>
            <a:r>
              <a:rPr lang="en-US" altLang="zh-TW" sz="3000" dirty="0" smtClean="0"/>
              <a:t>§13</a:t>
            </a:r>
            <a:r>
              <a:rPr lang="zh-TW" altLang="en-US" sz="3000" b="1" dirty="0" smtClean="0"/>
              <a:t>）</a:t>
            </a:r>
            <a:r>
              <a:rPr lang="zh-TW" altLang="zh-TW" sz="3000" b="1" dirty="0" smtClean="0"/>
              <a:t>：</a:t>
            </a:r>
            <a:r>
              <a:rPr lang="zh-TW" altLang="en-US" sz="3000" dirty="0" smtClean="0"/>
              <a:t>現行</a:t>
            </a:r>
            <a:r>
              <a:rPr lang="zh-TW" altLang="en-US" sz="3000" dirty="0"/>
              <a:t>處理</a:t>
            </a:r>
            <a:r>
              <a:rPr lang="zh-TW" altLang="en-US" sz="3000" dirty="0" smtClean="0"/>
              <a:t>原則多已明定學生參與學習相關活動時所涉法規及保障範圍，應予維持，</a:t>
            </a:r>
            <a:r>
              <a:rPr lang="zh-TW" altLang="en-US" sz="3000" dirty="0"/>
              <a:t>另</a:t>
            </a:r>
            <a:r>
              <a:rPr lang="zh-TW" altLang="zh-TW" sz="3000" dirty="0" smtClean="0"/>
              <a:t>配合</a:t>
            </a:r>
            <a:r>
              <a:rPr lang="zh-TW" altLang="en-US" sz="3000" dirty="0" smtClean="0"/>
              <a:t>酌作</a:t>
            </a:r>
            <a:r>
              <a:rPr lang="zh-TW" altLang="zh-TW" sz="3000" dirty="0" smtClean="0"/>
              <a:t>文字</a:t>
            </a:r>
            <a:r>
              <a:rPr lang="zh-TW" altLang="en-US" sz="3000" dirty="0"/>
              <a:t>一致性</a:t>
            </a:r>
            <a:r>
              <a:rPr lang="zh-TW" altLang="zh-TW" sz="3000" dirty="0" smtClean="0"/>
              <a:t>及</a:t>
            </a:r>
            <a:r>
              <a:rPr lang="zh-TW" altLang="zh-TW" sz="3000" dirty="0"/>
              <a:t>體例修正</a:t>
            </a:r>
            <a:r>
              <a:rPr lang="zh-TW" altLang="zh-TW" sz="3000" dirty="0" smtClean="0"/>
              <a:t>。</a:t>
            </a:r>
            <a:endParaRPr lang="en-US" altLang="zh-TW" sz="3000" dirty="0" smtClean="0"/>
          </a:p>
          <a:p>
            <a:pPr lvl="1">
              <a:buFont typeface="Wingdings" panose="05000000000000000000" pitchFamily="2" charset="2"/>
              <a:buChar char="p"/>
            </a:pPr>
            <a:r>
              <a:rPr lang="zh-TW" altLang="en-US" sz="2800" dirty="0" smtClean="0"/>
              <a:t>商業保險加保：</a:t>
            </a:r>
            <a:r>
              <a:rPr lang="zh-TW" altLang="zh-TW" sz="2800" dirty="0" smtClean="0"/>
              <a:t>針對</a:t>
            </a:r>
            <a:r>
              <a:rPr lang="zh-TW" altLang="zh-TW" sz="2800" dirty="0"/>
              <a:t>各類獎助生從事相關研究、教學或服務等活動期間，除原有學生團體保險外，應比照勞動基準法規定職業災害補償額度以加保商業保險方式增加其保障範圍，並由學校編列或本部支應所需</a:t>
            </a:r>
            <a:r>
              <a:rPr lang="zh-TW" altLang="zh-TW" sz="2800" dirty="0" smtClean="0"/>
              <a:t>經費</a:t>
            </a:r>
            <a:r>
              <a:rPr lang="zh-TW" altLang="en-US" sz="2800" b="1" dirty="0" smtClean="0"/>
              <a:t>（</a:t>
            </a:r>
            <a:r>
              <a:rPr lang="en-US" altLang="zh-TW" sz="2800" dirty="0" smtClean="0"/>
              <a:t>§8</a:t>
            </a:r>
            <a:r>
              <a:rPr lang="zh-TW" altLang="en-US" sz="2800" b="1" dirty="0" smtClean="0"/>
              <a:t>）</a:t>
            </a:r>
            <a:r>
              <a:rPr lang="zh-TW" altLang="zh-TW" sz="2800" dirty="0" smtClean="0"/>
              <a:t>。</a:t>
            </a:r>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18</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69840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507067" y="675504"/>
            <a:ext cx="7766936" cy="881448"/>
          </a:xfrm>
        </p:spPr>
        <p:txBody>
          <a:bodyPr/>
          <a:lstStyle/>
          <a:p>
            <a:pPr algn="l"/>
            <a:r>
              <a:rPr lang="zh-TW" altLang="en-US" sz="4800" b="1" dirty="0" smtClean="0">
                <a:solidFill>
                  <a:srgbClr val="002060"/>
                </a:solidFill>
              </a:rPr>
              <a:t>大綱</a:t>
            </a:r>
            <a:endParaRPr lang="zh-TW" altLang="en-US" sz="4800" b="1" dirty="0">
              <a:solidFill>
                <a:srgbClr val="002060"/>
              </a:solidFill>
            </a:endParaRPr>
          </a:p>
        </p:txBody>
      </p:sp>
      <p:sp>
        <p:nvSpPr>
          <p:cNvPr id="3" name="副標題 2"/>
          <p:cNvSpPr>
            <a:spLocks noGrp="1"/>
          </p:cNvSpPr>
          <p:nvPr>
            <p:ph type="subTitle" idx="1"/>
          </p:nvPr>
        </p:nvSpPr>
        <p:spPr>
          <a:xfrm>
            <a:off x="1507067" y="2010033"/>
            <a:ext cx="7766936" cy="3682314"/>
          </a:xfrm>
        </p:spPr>
        <p:txBody>
          <a:bodyPr>
            <a:normAutofit/>
          </a:bodyPr>
          <a:lstStyle/>
          <a:p>
            <a:pPr algn="l"/>
            <a:r>
              <a:rPr lang="zh-TW" altLang="en-US" sz="3800" b="1" dirty="0" smtClean="0">
                <a:solidFill>
                  <a:schemeClr val="tx1"/>
                </a:solidFill>
              </a:rPr>
              <a:t>壹、背景說明</a:t>
            </a:r>
            <a:endParaRPr lang="en-US" altLang="zh-TW" sz="3800" b="1" dirty="0" smtClean="0">
              <a:solidFill>
                <a:schemeClr val="tx1"/>
              </a:solidFill>
            </a:endParaRPr>
          </a:p>
          <a:p>
            <a:pPr algn="l"/>
            <a:r>
              <a:rPr lang="zh-TW" altLang="en-US" sz="3800" b="1" dirty="0" smtClean="0">
                <a:solidFill>
                  <a:schemeClr val="tx1"/>
                </a:solidFill>
              </a:rPr>
              <a:t>貳、研</a:t>
            </a:r>
            <a:r>
              <a:rPr lang="zh-TW" altLang="en-US" sz="3800" b="1" dirty="0">
                <a:solidFill>
                  <a:schemeClr val="tx1"/>
                </a:solidFill>
              </a:rPr>
              <a:t>議</a:t>
            </a:r>
            <a:r>
              <a:rPr lang="zh-TW" altLang="en-US" sz="3800" b="1" dirty="0" smtClean="0">
                <a:solidFill>
                  <a:schemeClr val="tx1"/>
                </a:solidFill>
              </a:rPr>
              <a:t>過程</a:t>
            </a:r>
            <a:endParaRPr lang="en-US" altLang="zh-TW" sz="3800" b="1" dirty="0" smtClean="0">
              <a:solidFill>
                <a:schemeClr val="tx1"/>
              </a:solidFill>
            </a:endParaRPr>
          </a:p>
          <a:p>
            <a:pPr algn="l"/>
            <a:r>
              <a:rPr lang="zh-TW" altLang="en-US" sz="3800" b="1" dirty="0" smtClean="0">
                <a:solidFill>
                  <a:schemeClr val="tx1"/>
                </a:solidFill>
              </a:rPr>
              <a:t>參、修正重點</a:t>
            </a:r>
            <a:endParaRPr lang="en-US" altLang="zh-TW" sz="3800" b="1" dirty="0" smtClean="0">
              <a:solidFill>
                <a:schemeClr val="tx1"/>
              </a:solidFill>
            </a:endParaRPr>
          </a:p>
          <a:p>
            <a:pPr algn="l"/>
            <a:r>
              <a:rPr lang="zh-TW" altLang="en-US" sz="3800" b="1" dirty="0" smtClean="0">
                <a:solidFill>
                  <a:schemeClr val="tx1"/>
                </a:solidFill>
              </a:rPr>
              <a:t>肆、配套事項</a:t>
            </a:r>
            <a:endParaRPr lang="en-US" altLang="zh-TW" sz="3800" b="1" dirty="0" smtClean="0">
              <a:solidFill>
                <a:schemeClr val="tx1"/>
              </a:solidFill>
            </a:endParaRPr>
          </a:p>
          <a:p>
            <a:pPr algn="l"/>
            <a:endParaRPr lang="en-US" altLang="zh-TW" sz="3600" dirty="0" smtClean="0"/>
          </a:p>
          <a:p>
            <a:pPr marL="285750" indent="-285750" algn="l">
              <a:buFont typeface="Wingdings" panose="05000000000000000000" pitchFamily="2" charset="2"/>
              <a:buChar char="l"/>
            </a:pPr>
            <a:endParaRPr lang="en-US" altLang="zh-TW" dirty="0" smtClean="0"/>
          </a:p>
          <a:p>
            <a:pPr marL="285750" indent="-285750" algn="l">
              <a:buFont typeface="Wingdings" panose="05000000000000000000" pitchFamily="2" charset="2"/>
              <a:buChar char="l"/>
            </a:pPr>
            <a:endParaRPr lang="en-US" altLang="zh-TW" dirty="0" smtClean="0"/>
          </a:p>
          <a:p>
            <a:pPr marL="285750" indent="-285750" algn="l">
              <a:buFont typeface="Wingdings" panose="05000000000000000000" pitchFamily="2" charset="2"/>
              <a:buChar char="Ø"/>
            </a:pPr>
            <a:endParaRPr lang="zh-TW" altLang="en-US" dirty="0"/>
          </a:p>
        </p:txBody>
      </p:sp>
      <p:sp>
        <p:nvSpPr>
          <p:cNvPr id="4" name="投影片編號版面配置區 3"/>
          <p:cNvSpPr>
            <a:spLocks noGrp="1"/>
          </p:cNvSpPr>
          <p:nvPr>
            <p:ph type="sldNum" sz="quarter" idx="12"/>
          </p:nvPr>
        </p:nvSpPr>
        <p:spPr>
          <a:xfrm>
            <a:off x="11001354" y="6383108"/>
            <a:ext cx="683339" cy="365125"/>
          </a:xfrm>
        </p:spPr>
        <p:txBody>
          <a:bodyPr/>
          <a:lstStyle/>
          <a:p>
            <a:r>
              <a:rPr lang="en-US" sz="2800" dirty="0">
                <a:solidFill>
                  <a:schemeClr val="tx1">
                    <a:lumMod val="50000"/>
                    <a:lumOff val="50000"/>
                  </a:schemeClr>
                </a:solidFill>
                <a:effectLst>
                  <a:outerShdw blurRad="38100" dist="38100" dir="2700000" algn="tl">
                    <a:srgbClr val="000000">
                      <a:alpha val="43137"/>
                    </a:srgbClr>
                  </a:outerShdw>
                </a:effectLst>
              </a:rPr>
              <a:t>1</a:t>
            </a:r>
          </a:p>
        </p:txBody>
      </p:sp>
    </p:spTree>
    <p:extLst>
      <p:ext uri="{BB962C8B-B14F-4D97-AF65-F5344CB8AC3E}">
        <p14:creationId xmlns:p14="http://schemas.microsoft.com/office/powerpoint/2010/main" val="39243815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solidFill>
                  <a:srgbClr val="C00000"/>
                </a:solidFill>
              </a:rPr>
              <a:t>參、修正重點</a:t>
            </a:r>
          </a:p>
        </p:txBody>
      </p:sp>
      <p:sp>
        <p:nvSpPr>
          <p:cNvPr id="3" name="內容版面配置區 2"/>
          <p:cNvSpPr>
            <a:spLocks noGrp="1"/>
          </p:cNvSpPr>
          <p:nvPr>
            <p:ph idx="1"/>
          </p:nvPr>
        </p:nvSpPr>
        <p:spPr>
          <a:xfrm>
            <a:off x="677333" y="1422400"/>
            <a:ext cx="8836121" cy="5098473"/>
          </a:xfrm>
        </p:spPr>
        <p:txBody>
          <a:bodyPr>
            <a:noAutofit/>
          </a:bodyPr>
          <a:lstStyle/>
          <a:p>
            <a:pPr lvl="1">
              <a:buFont typeface="Wingdings" panose="05000000000000000000" pitchFamily="2" charset="2"/>
              <a:buChar char="p"/>
            </a:pPr>
            <a:r>
              <a:rPr lang="zh-TW" altLang="en-US" sz="2800" dirty="0" smtClean="0"/>
              <a:t>邀請校內學生自治團體參與：</a:t>
            </a:r>
            <a:r>
              <a:rPr lang="zh-TW" altLang="zh-TW" sz="2800" dirty="0" smtClean="0"/>
              <a:t>為</a:t>
            </a:r>
            <a:r>
              <a:rPr lang="zh-TW" altLang="zh-TW" sz="2800" dirty="0"/>
              <a:t>保障各類獎助生權益，學校應訂定校內保障獎助生學習權益之處理章則並公告之，於訂定時應廣徵校內各類獎助生及教師之意見為之；得邀請校內學生自治團體代表參與相關會議並參酌其</a:t>
            </a:r>
            <a:r>
              <a:rPr lang="zh-TW" altLang="zh-TW" sz="2800" dirty="0" smtClean="0"/>
              <a:t>意見</a:t>
            </a:r>
            <a:r>
              <a:rPr lang="zh-TW" altLang="en-US" sz="2800" b="1" dirty="0"/>
              <a:t>（</a:t>
            </a:r>
            <a:r>
              <a:rPr lang="en-US" altLang="zh-TW" sz="2800" dirty="0" smtClean="0"/>
              <a:t>§9</a:t>
            </a:r>
            <a:r>
              <a:rPr lang="zh-TW" altLang="en-US" sz="2800" b="1" dirty="0" smtClean="0"/>
              <a:t>）</a:t>
            </a:r>
            <a:r>
              <a:rPr lang="zh-TW" altLang="zh-TW" sz="2800" dirty="0" smtClean="0"/>
              <a:t>。</a:t>
            </a:r>
            <a:endParaRPr lang="en-US" altLang="zh-TW" sz="2800" dirty="0" smtClean="0"/>
          </a:p>
          <a:p>
            <a:pPr lvl="1">
              <a:buFont typeface="Wingdings" panose="05000000000000000000" pitchFamily="2" charset="2"/>
              <a:buChar char="p"/>
            </a:pPr>
            <a:r>
              <a:rPr lang="zh-TW" altLang="en-US" sz="2800" dirty="0" smtClean="0"/>
              <a:t>明定學習範疇：</a:t>
            </a:r>
            <a:r>
              <a:rPr lang="zh-TW" altLang="zh-TW" sz="2800" dirty="0"/>
              <a:t>學校應依本原則明定獎助生之學習範疇，於學校章則規定獎助學金、研究、實習津貼或補助相關事項，並依相關法令訂定處理程序</a:t>
            </a:r>
            <a:r>
              <a:rPr lang="zh-TW" altLang="en-US" sz="2800" b="1" dirty="0" smtClean="0"/>
              <a:t>（</a:t>
            </a:r>
            <a:r>
              <a:rPr lang="en-US" altLang="zh-TW" sz="2800" dirty="0" smtClean="0"/>
              <a:t>§10</a:t>
            </a:r>
            <a:r>
              <a:rPr lang="zh-TW" altLang="en-US" sz="2800" b="1" dirty="0" smtClean="0"/>
              <a:t>）</a:t>
            </a:r>
            <a:r>
              <a:rPr lang="zh-TW" altLang="zh-TW" sz="2800" dirty="0" smtClean="0"/>
              <a:t>。</a:t>
            </a:r>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19</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760229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solidFill>
                  <a:srgbClr val="C00000"/>
                </a:solidFill>
              </a:rPr>
              <a:t>參、修正重點</a:t>
            </a:r>
          </a:p>
        </p:txBody>
      </p:sp>
      <p:sp>
        <p:nvSpPr>
          <p:cNvPr id="3" name="內容版面配置區 2"/>
          <p:cNvSpPr>
            <a:spLocks noGrp="1"/>
          </p:cNvSpPr>
          <p:nvPr>
            <p:ph idx="1"/>
          </p:nvPr>
        </p:nvSpPr>
        <p:spPr>
          <a:xfrm>
            <a:off x="677333" y="1422400"/>
            <a:ext cx="8836121" cy="5098473"/>
          </a:xfrm>
        </p:spPr>
        <p:txBody>
          <a:bodyPr>
            <a:noAutofit/>
          </a:bodyPr>
          <a:lstStyle/>
          <a:p>
            <a:pPr lvl="1">
              <a:buFont typeface="Wingdings" panose="05000000000000000000" pitchFamily="2" charset="2"/>
              <a:buChar char="p"/>
            </a:pPr>
            <a:r>
              <a:rPr lang="zh-TW" altLang="en-US" sz="2800" dirty="0" smtClean="0"/>
              <a:t>爭議</a:t>
            </a:r>
            <a:r>
              <a:rPr lang="zh-TW" altLang="en-US" sz="2800" dirty="0"/>
              <a:t>處理機制</a:t>
            </a:r>
            <a:r>
              <a:rPr lang="zh-TW" altLang="en-US" sz="2800" dirty="0" smtClean="0"/>
              <a:t>：</a:t>
            </a:r>
            <a:r>
              <a:rPr lang="zh-TW" altLang="zh-TW" sz="2800" dirty="0"/>
              <a:t>學校就獎助生是否涉及勞雇關係之爭議處理，應有爭議處理機制</a:t>
            </a:r>
            <a:r>
              <a:rPr lang="zh-TW" altLang="zh-TW" sz="2800" dirty="0" smtClean="0"/>
              <a:t>。</a:t>
            </a:r>
            <a:r>
              <a:rPr lang="zh-TW" altLang="zh-TW" sz="2800" dirty="0"/>
              <a:t>爭議之審議，應有學生代表參與，並宜有法律專家學者之參與。若有工會者，得邀請工會代表參與相關會議並參酌其</a:t>
            </a:r>
            <a:r>
              <a:rPr lang="zh-TW" altLang="zh-TW" sz="2800" dirty="0" smtClean="0"/>
              <a:t>意見</a:t>
            </a:r>
            <a:r>
              <a:rPr lang="zh-TW" altLang="en-US" sz="2800" b="1" dirty="0" smtClean="0"/>
              <a:t>（</a:t>
            </a:r>
            <a:r>
              <a:rPr lang="en-US" altLang="zh-TW" sz="2800" dirty="0" smtClean="0"/>
              <a:t>§12</a:t>
            </a:r>
            <a:r>
              <a:rPr lang="zh-TW" altLang="en-US" sz="2800" b="1" dirty="0" smtClean="0"/>
              <a:t>）</a:t>
            </a:r>
            <a:r>
              <a:rPr lang="zh-TW" altLang="zh-TW" sz="2800" dirty="0" smtClean="0"/>
              <a:t>。</a:t>
            </a:r>
            <a:endParaRPr lang="en-US" altLang="zh-TW" sz="2800" dirty="0" smtClean="0"/>
          </a:p>
          <a:p>
            <a:pPr lvl="1">
              <a:buFont typeface="Wingdings" panose="05000000000000000000" pitchFamily="2" charset="2"/>
              <a:buChar char="p"/>
            </a:pPr>
            <a:r>
              <a:rPr lang="zh-TW" altLang="en-US" sz="2800" dirty="0" smtClean="0"/>
              <a:t>定期盤點掌握分類情形：</a:t>
            </a:r>
            <a:r>
              <a:rPr lang="zh-TW" altLang="zh-TW" sz="2800" dirty="0"/>
              <a:t>學校應依本原則所定認定基準，定期盤點及明確界定現有校內獎助生之類型及人數，並依本原則規定提供學習相關保障</a:t>
            </a:r>
            <a:r>
              <a:rPr lang="zh-TW" altLang="zh-TW" sz="2800" dirty="0" smtClean="0"/>
              <a:t>措施</a:t>
            </a:r>
            <a:r>
              <a:rPr lang="zh-TW" altLang="en-US" sz="2800" b="1" dirty="0" smtClean="0"/>
              <a:t>（</a:t>
            </a:r>
            <a:r>
              <a:rPr lang="en-US" altLang="zh-TW" sz="2800" dirty="0" smtClean="0"/>
              <a:t>§13</a:t>
            </a:r>
            <a:r>
              <a:rPr lang="zh-TW" altLang="en-US" sz="2800" b="1" dirty="0" smtClean="0"/>
              <a:t>）</a:t>
            </a:r>
            <a:r>
              <a:rPr lang="zh-TW" altLang="zh-TW" sz="2800" dirty="0" smtClean="0"/>
              <a:t>。</a:t>
            </a:r>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20</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356078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solidFill>
                  <a:srgbClr val="C00000"/>
                </a:solidFill>
              </a:rPr>
              <a:t>參、修正重點</a:t>
            </a:r>
          </a:p>
        </p:txBody>
      </p:sp>
      <p:sp>
        <p:nvSpPr>
          <p:cNvPr id="3" name="內容版面配置區 2"/>
          <p:cNvSpPr>
            <a:spLocks noGrp="1"/>
          </p:cNvSpPr>
          <p:nvPr>
            <p:ph idx="1"/>
          </p:nvPr>
        </p:nvSpPr>
        <p:spPr>
          <a:xfrm>
            <a:off x="677334" y="1699492"/>
            <a:ext cx="8596668" cy="5043054"/>
          </a:xfrm>
        </p:spPr>
        <p:txBody>
          <a:bodyPr>
            <a:normAutofit/>
          </a:bodyPr>
          <a:lstStyle/>
          <a:p>
            <a:pPr marL="514350" indent="-514350">
              <a:buFont typeface="+mj-ea"/>
              <a:buAutoNum type="ea1ChtPeriod" startAt="5"/>
            </a:pPr>
            <a:r>
              <a:rPr lang="zh-TW" altLang="en-US" sz="2800" b="1" dirty="0" smtClean="0"/>
              <a:t>增定學校應參考</a:t>
            </a:r>
            <a:r>
              <a:rPr lang="zh-TW" altLang="zh-TW" sz="2800" b="1" dirty="0" smtClean="0"/>
              <a:t>身心</a:t>
            </a:r>
            <a:r>
              <a:rPr lang="zh-TW" altLang="zh-TW" sz="2800" b="1" dirty="0"/>
              <a:t>障礙者權益保障</a:t>
            </a:r>
            <a:r>
              <a:rPr lang="zh-TW" altLang="zh-TW" sz="2800" b="1" dirty="0" smtClean="0"/>
              <a:t>法</a:t>
            </a:r>
            <a:r>
              <a:rPr lang="zh-TW" altLang="en-US" sz="2800" b="1" dirty="0" smtClean="0"/>
              <a:t>精神及特殊教育法措施，提供</a:t>
            </a:r>
            <a:r>
              <a:rPr lang="zh-TW" altLang="zh-TW" sz="2800" b="1" dirty="0" smtClean="0"/>
              <a:t>身障</a:t>
            </a:r>
            <a:r>
              <a:rPr lang="zh-TW" altLang="en-US" sz="2800" b="1" dirty="0" smtClean="0"/>
              <a:t>學生</a:t>
            </a:r>
            <a:r>
              <a:rPr lang="zh-TW" altLang="zh-TW" sz="2800" b="1" dirty="0" smtClean="0"/>
              <a:t>多元</a:t>
            </a:r>
            <a:r>
              <a:rPr lang="zh-TW" altLang="zh-TW" sz="2800" b="1" dirty="0"/>
              <a:t>支持</a:t>
            </a:r>
            <a:r>
              <a:rPr lang="zh-TW" altLang="zh-TW" sz="2800" b="1" dirty="0" smtClean="0"/>
              <a:t>之規範</a:t>
            </a:r>
            <a:r>
              <a:rPr lang="zh-TW" altLang="en-US" sz="2800" b="1" dirty="0"/>
              <a:t>（</a:t>
            </a:r>
            <a:r>
              <a:rPr lang="en-US" altLang="zh-TW" sz="2800" dirty="0"/>
              <a:t>§</a:t>
            </a:r>
            <a:r>
              <a:rPr lang="en-US" altLang="zh-TW" sz="2800" dirty="0" smtClean="0"/>
              <a:t>11</a:t>
            </a:r>
            <a:r>
              <a:rPr lang="zh-TW" altLang="en-US" sz="2800" b="1" dirty="0" smtClean="0"/>
              <a:t>）</a:t>
            </a:r>
            <a:r>
              <a:rPr lang="zh-TW" altLang="zh-TW" sz="2800" b="1" dirty="0" smtClean="0"/>
              <a:t>：</a:t>
            </a:r>
            <a:r>
              <a:rPr lang="zh-TW" altLang="zh-TW" sz="2800" dirty="0" smtClean="0"/>
              <a:t>督導</a:t>
            </a:r>
            <a:r>
              <a:rPr lang="zh-TW" altLang="zh-TW" sz="2800" dirty="0"/>
              <a:t>各大專校院應參考</a:t>
            </a:r>
            <a:r>
              <a:rPr lang="zh-TW" altLang="zh-TW" sz="2800" dirty="0" smtClean="0"/>
              <a:t>身權法</a:t>
            </a:r>
            <a:r>
              <a:rPr lang="zh-TW" altLang="zh-TW" sz="2800" dirty="0"/>
              <a:t>提供身障者多元支持</a:t>
            </a:r>
            <a:r>
              <a:rPr lang="zh-TW" altLang="zh-TW" sz="2800" dirty="0" smtClean="0"/>
              <a:t>之規定</a:t>
            </a:r>
            <a:r>
              <a:rPr lang="zh-TW" altLang="zh-TW" sz="2800" dirty="0"/>
              <a:t>精神，並依特殊教育相關辦法</a:t>
            </a:r>
            <a:r>
              <a:rPr lang="zh-TW" altLang="zh-TW" sz="2800" dirty="0" smtClean="0"/>
              <a:t>及計畫</a:t>
            </a:r>
            <a:r>
              <a:rPr lang="zh-TW" altLang="zh-TW" sz="2800" dirty="0"/>
              <a:t>措施，審酌身心障礙學生之障別及所參與之研究、教學、課程實習或相關計畫等活動內涵，妥善規劃其學習環境、設備、活動內容等並予以必要之</a:t>
            </a:r>
            <a:r>
              <a:rPr lang="zh-TW" altLang="zh-TW" sz="2800" dirty="0" smtClean="0"/>
              <a:t>協助。</a:t>
            </a:r>
            <a:endParaRPr lang="zh-TW" altLang="en-US" dirty="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21</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910249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solidFill>
                  <a:srgbClr val="C00000"/>
                </a:solidFill>
              </a:rPr>
              <a:t>參、修正重點</a:t>
            </a:r>
          </a:p>
        </p:txBody>
      </p:sp>
      <p:sp>
        <p:nvSpPr>
          <p:cNvPr id="3" name="內容版面配置區 2"/>
          <p:cNvSpPr>
            <a:spLocks noGrp="1"/>
          </p:cNvSpPr>
          <p:nvPr>
            <p:ph idx="1"/>
          </p:nvPr>
        </p:nvSpPr>
        <p:spPr>
          <a:xfrm>
            <a:off x="677334" y="1524001"/>
            <a:ext cx="8596668" cy="5052290"/>
          </a:xfrm>
        </p:spPr>
        <p:txBody>
          <a:bodyPr>
            <a:normAutofit lnSpcReduction="10000"/>
          </a:bodyPr>
          <a:lstStyle/>
          <a:p>
            <a:pPr marL="514350" indent="-514350">
              <a:buFont typeface="+mj-ea"/>
              <a:buAutoNum type="ea1ChtPeriod" startAt="6"/>
            </a:pPr>
            <a:r>
              <a:rPr lang="zh-TW" altLang="zh-TW" sz="3000" b="1" dirty="0"/>
              <a:t>勞雇關係認定</a:t>
            </a:r>
            <a:r>
              <a:rPr lang="zh-TW" altLang="zh-TW" sz="3000" b="1" dirty="0" smtClean="0"/>
              <a:t>事宜回歸</a:t>
            </a:r>
            <a:r>
              <a:rPr lang="zh-TW" altLang="zh-TW" sz="3000" b="1" dirty="0"/>
              <a:t>勞動部指導原則</a:t>
            </a:r>
            <a:r>
              <a:rPr lang="zh-TW" altLang="zh-TW" sz="3000" b="1" dirty="0" smtClean="0"/>
              <a:t>規範</a:t>
            </a:r>
            <a:r>
              <a:rPr lang="zh-TW" altLang="en-US" sz="3000" b="1" dirty="0" smtClean="0"/>
              <a:t>（</a:t>
            </a:r>
            <a:r>
              <a:rPr lang="en-US" altLang="zh-TW" sz="3000" dirty="0" smtClean="0"/>
              <a:t>§14</a:t>
            </a:r>
            <a:r>
              <a:rPr lang="zh-TW" altLang="en-US" sz="3000" b="1" dirty="0" smtClean="0"/>
              <a:t>）</a:t>
            </a:r>
            <a:r>
              <a:rPr lang="zh-TW" altLang="zh-TW" sz="3000" b="1" dirty="0" smtClean="0"/>
              <a:t>：</a:t>
            </a:r>
            <a:r>
              <a:rPr lang="zh-TW" altLang="zh-TW" sz="3000" dirty="0" smtClean="0"/>
              <a:t>未來</a:t>
            </a:r>
            <a:r>
              <a:rPr lang="zh-TW" altLang="en-US" sz="3000" dirty="0" smtClean="0"/>
              <a:t>本部</a:t>
            </a:r>
            <a:r>
              <a:rPr lang="zh-TW" altLang="zh-TW" sz="3000" dirty="0" smtClean="0"/>
              <a:t>原則</a:t>
            </a:r>
            <a:r>
              <a:rPr lang="zh-TW" altLang="zh-TW" sz="3000" dirty="0"/>
              <a:t>主要規範獎助生學習</a:t>
            </a:r>
            <a:r>
              <a:rPr lang="zh-TW" altLang="zh-TW" sz="3000" dirty="0" smtClean="0"/>
              <a:t>權益</a:t>
            </a:r>
            <a:r>
              <a:rPr lang="zh-TW" altLang="en-US" sz="3000" dirty="0"/>
              <a:t>及</a:t>
            </a:r>
            <a:r>
              <a:rPr lang="zh-TW" altLang="zh-TW" sz="3000" dirty="0" smtClean="0"/>
              <a:t>相關</a:t>
            </a:r>
            <a:r>
              <a:rPr lang="zh-TW" altLang="zh-TW" sz="3000" dirty="0"/>
              <a:t>事項，有關學生兼任助理與學校間</a:t>
            </a:r>
            <a:r>
              <a:rPr lang="zh-TW" altLang="zh-TW" sz="3000" dirty="0" smtClean="0"/>
              <a:t>之</a:t>
            </a:r>
            <a:r>
              <a:rPr lang="zh-TW" altLang="en-US" sz="3000" dirty="0" smtClean="0"/>
              <a:t>勞雇</a:t>
            </a:r>
            <a:r>
              <a:rPr lang="zh-TW" altLang="zh-TW" sz="3000" dirty="0" smtClean="0"/>
              <a:t>關係</a:t>
            </a:r>
            <a:r>
              <a:rPr lang="zh-TW" altLang="zh-TW" sz="3000" dirty="0"/>
              <a:t>認定及</a:t>
            </a:r>
            <a:r>
              <a:rPr lang="zh-TW" altLang="zh-TW" sz="3000" dirty="0" smtClean="0"/>
              <a:t>其爭議</a:t>
            </a:r>
            <a:r>
              <a:rPr lang="zh-TW" altLang="zh-TW" sz="3000" dirty="0"/>
              <a:t>，應依勞動部指導原則辦理及回歸由勞政主管機關依照其原則</a:t>
            </a:r>
            <a:r>
              <a:rPr lang="zh-TW" altLang="zh-TW" sz="3000" dirty="0" smtClean="0"/>
              <a:t>認定。</a:t>
            </a:r>
            <a:endParaRPr lang="zh-TW" altLang="zh-TW" sz="3000" dirty="0"/>
          </a:p>
          <a:p>
            <a:pPr lvl="1">
              <a:buFont typeface="Wingdings" panose="05000000000000000000" pitchFamily="2" charset="2"/>
              <a:buChar char="p"/>
            </a:pPr>
            <a:r>
              <a:rPr lang="zh-TW" altLang="zh-TW" sz="2800" dirty="0"/>
              <a:t>除本原則獎助生學習範疇外，凡學生與學校間存有提供勞務獲取報酬之工作事實，且具從屬關係者，均屬僱傭</a:t>
            </a:r>
            <a:r>
              <a:rPr lang="zh-TW" altLang="zh-TW" sz="2800" dirty="0" smtClean="0"/>
              <a:t>關係</a:t>
            </a:r>
            <a:r>
              <a:rPr lang="zh-TW" altLang="en-US" sz="2800" dirty="0" smtClean="0"/>
              <a:t>。</a:t>
            </a:r>
            <a:endParaRPr lang="en-US" altLang="zh-TW" sz="2800" dirty="0" smtClean="0"/>
          </a:p>
          <a:p>
            <a:pPr lvl="1">
              <a:buFont typeface="Wingdings" panose="05000000000000000000" pitchFamily="2" charset="2"/>
              <a:buChar char="p"/>
            </a:pPr>
            <a:r>
              <a:rPr lang="zh-TW" altLang="zh-TW" sz="2800" dirty="0" smtClean="0"/>
              <a:t>其樣</a:t>
            </a:r>
            <a:r>
              <a:rPr lang="zh-TW" altLang="zh-TW" sz="2800" dirty="0"/>
              <a:t>態，包括研究助理、教學助理、研究計畫臨時工及其他不限名稱之學生兼任助理工作者等，應依勞動相關法規規定</a:t>
            </a:r>
            <a:r>
              <a:rPr lang="zh-TW" altLang="zh-TW" sz="2800" dirty="0" smtClean="0"/>
              <a:t>辦理</a:t>
            </a:r>
            <a:r>
              <a:rPr lang="zh-TW" altLang="en-US" sz="2800" dirty="0" smtClean="0"/>
              <a:t>。</a:t>
            </a:r>
            <a:endParaRPr lang="zh-TW" altLang="en-US" sz="2800" dirty="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22</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078225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solidFill>
                  <a:srgbClr val="C00000"/>
                </a:solidFill>
              </a:rPr>
              <a:t>參、修正重點</a:t>
            </a:r>
          </a:p>
        </p:txBody>
      </p:sp>
      <p:sp>
        <p:nvSpPr>
          <p:cNvPr id="3" name="內容版面配置區 2"/>
          <p:cNvSpPr>
            <a:spLocks noGrp="1"/>
          </p:cNvSpPr>
          <p:nvPr>
            <p:ph idx="1"/>
          </p:nvPr>
        </p:nvSpPr>
        <p:spPr>
          <a:xfrm>
            <a:off x="677334" y="1930400"/>
            <a:ext cx="8596668" cy="3880773"/>
          </a:xfrm>
        </p:spPr>
        <p:txBody>
          <a:bodyPr/>
          <a:lstStyle/>
          <a:p>
            <a:pPr marL="514350" indent="-514350">
              <a:buFont typeface="+mj-ea"/>
              <a:buAutoNum type="ea1ChtPeriod" startAt="7"/>
            </a:pPr>
            <a:r>
              <a:rPr lang="zh-TW" altLang="zh-TW" sz="2800" b="1" dirty="0"/>
              <a:t>給予學校緩衝</a:t>
            </a:r>
            <a:r>
              <a:rPr lang="zh-TW" altLang="zh-TW" sz="2800" b="1" dirty="0" smtClean="0"/>
              <a:t>期</a:t>
            </a:r>
            <a:r>
              <a:rPr lang="zh-TW" altLang="en-US" sz="2800" b="1" dirty="0"/>
              <a:t>完備</a:t>
            </a:r>
            <a:r>
              <a:rPr lang="zh-TW" altLang="en-US" sz="2800" b="1" dirty="0" smtClean="0"/>
              <a:t>調整與</a:t>
            </a:r>
            <a:r>
              <a:rPr lang="zh-TW" altLang="zh-TW" sz="2800" b="1" dirty="0" smtClean="0"/>
              <a:t>配套，</a:t>
            </a:r>
            <a:r>
              <a:rPr lang="zh-TW" altLang="en-US" sz="2800" b="1" dirty="0" smtClean="0"/>
              <a:t>另函知</a:t>
            </a:r>
            <a:r>
              <a:rPr lang="zh-TW" altLang="zh-TW" sz="2800" b="1" dirty="0" smtClean="0"/>
              <a:t>施行</a:t>
            </a:r>
            <a:r>
              <a:rPr lang="zh-TW" altLang="zh-TW" sz="2800" b="1" dirty="0"/>
              <a:t>日期：</a:t>
            </a:r>
            <a:r>
              <a:rPr lang="zh-TW" altLang="zh-TW" sz="2800" dirty="0"/>
              <a:t>為使學校有足夠時間全面檢視修正校內現行分流機制及章則規範，並完備相關配套措施之</a:t>
            </a:r>
            <a:r>
              <a:rPr lang="zh-TW" altLang="zh-TW" sz="2800" dirty="0" smtClean="0"/>
              <a:t>調整</a:t>
            </a:r>
            <a:r>
              <a:rPr lang="zh-TW" altLang="en-US" sz="2800" dirty="0" smtClean="0"/>
              <a:t>及因應落實</a:t>
            </a:r>
            <a:r>
              <a:rPr lang="zh-TW" altLang="zh-TW" sz="2800" dirty="0" smtClean="0"/>
              <a:t>，</a:t>
            </a:r>
            <a:r>
              <a:rPr lang="zh-TW" altLang="en-US" sz="2800" dirty="0" smtClean="0"/>
              <a:t>本部將俟草案內容確定後，發布函知各大專校院</a:t>
            </a:r>
            <a:r>
              <a:rPr lang="zh-TW" altLang="zh-TW" sz="2800" dirty="0" smtClean="0"/>
              <a:t>本</a:t>
            </a:r>
            <a:r>
              <a:rPr lang="zh-TW" altLang="en-US" sz="2800" dirty="0" smtClean="0"/>
              <a:t>修正後</a:t>
            </a:r>
            <a:r>
              <a:rPr lang="zh-TW" altLang="zh-TW" sz="2800" dirty="0" smtClean="0"/>
              <a:t>原則</a:t>
            </a:r>
            <a:r>
              <a:rPr lang="zh-TW" altLang="zh-TW" sz="2800" dirty="0"/>
              <a:t>自</a:t>
            </a:r>
            <a:r>
              <a:rPr lang="en-US" altLang="zh-TW" sz="2800" dirty="0"/>
              <a:t>106</a:t>
            </a:r>
            <a:r>
              <a:rPr lang="zh-TW" altLang="zh-TW" sz="2800" dirty="0"/>
              <a:t>年</a:t>
            </a:r>
            <a:r>
              <a:rPr lang="en-US" altLang="zh-TW" sz="2800" dirty="0"/>
              <a:t>8</a:t>
            </a:r>
            <a:r>
              <a:rPr lang="zh-TW" altLang="zh-TW" sz="2800" dirty="0"/>
              <a:t>月</a:t>
            </a:r>
            <a:r>
              <a:rPr lang="en-US" altLang="zh-TW" sz="2800" dirty="0"/>
              <a:t>1</a:t>
            </a:r>
            <a:r>
              <a:rPr lang="zh-TW" altLang="zh-TW" sz="2800" dirty="0"/>
              <a:t>日起生效。</a:t>
            </a:r>
          </a:p>
          <a:p>
            <a:endParaRPr lang="zh-TW" altLang="en-US" dirty="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23</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421558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smtClean="0">
                <a:solidFill>
                  <a:srgbClr val="002060"/>
                </a:solidFill>
              </a:rPr>
              <a:t>肆、配套事項</a:t>
            </a:r>
            <a:endParaRPr lang="zh-TW" altLang="en-US" sz="3800" b="1" dirty="0">
              <a:solidFill>
                <a:srgbClr val="002060"/>
              </a:solidFill>
            </a:endParaRPr>
          </a:p>
        </p:txBody>
      </p:sp>
      <p:sp>
        <p:nvSpPr>
          <p:cNvPr id="3" name="內容版面配置區 2"/>
          <p:cNvSpPr>
            <a:spLocks noGrp="1"/>
          </p:cNvSpPr>
          <p:nvPr>
            <p:ph idx="1"/>
          </p:nvPr>
        </p:nvSpPr>
        <p:spPr>
          <a:xfrm>
            <a:off x="677334" y="1533237"/>
            <a:ext cx="8937722" cy="4849090"/>
          </a:xfrm>
        </p:spPr>
        <p:txBody>
          <a:bodyPr>
            <a:noAutofit/>
          </a:bodyPr>
          <a:lstStyle/>
          <a:p>
            <a:r>
              <a:rPr lang="zh-TW" altLang="zh-TW" sz="3000" dirty="0"/>
              <a:t>本原則修正發布後</a:t>
            </a:r>
            <a:r>
              <a:rPr lang="zh-TW" altLang="zh-TW" sz="3000" dirty="0" smtClean="0"/>
              <a:t>，</a:t>
            </a:r>
            <a:r>
              <a:rPr lang="zh-TW" altLang="en-US" sz="3000" dirty="0" smtClean="0"/>
              <a:t>學</a:t>
            </a:r>
            <a:r>
              <a:rPr lang="zh-TW" altLang="zh-TW" sz="3000" dirty="0" smtClean="0"/>
              <a:t>校</a:t>
            </a:r>
            <a:r>
              <a:rPr lang="zh-TW" altLang="en-US" sz="3000" dirty="0" smtClean="0"/>
              <a:t>應</a:t>
            </a:r>
            <a:r>
              <a:rPr lang="zh-TW" altLang="zh-TW" sz="3000" dirty="0" smtClean="0"/>
              <a:t>通盤檢視</a:t>
            </a:r>
            <a:r>
              <a:rPr lang="zh-TW" altLang="en-US" sz="3000" dirty="0" smtClean="0"/>
              <a:t>後，</a:t>
            </a:r>
            <a:r>
              <a:rPr lang="zh-TW" altLang="zh-TW" sz="3000" dirty="0" smtClean="0"/>
              <a:t>修正</a:t>
            </a:r>
            <a:r>
              <a:rPr lang="zh-TW" altLang="zh-TW" sz="3000" dirty="0"/>
              <a:t>校內分流規範，且應踐行校內修訂程序後上網公告周</a:t>
            </a:r>
            <a:r>
              <a:rPr lang="zh-TW" altLang="zh-TW" sz="3000" dirty="0" smtClean="0"/>
              <a:t>知</a:t>
            </a:r>
            <a:r>
              <a:rPr lang="zh-TW" altLang="en-US" sz="3000" dirty="0" smtClean="0"/>
              <a:t>。</a:t>
            </a:r>
            <a:endParaRPr lang="en-US" altLang="zh-TW" sz="3000" dirty="0" smtClean="0"/>
          </a:p>
          <a:p>
            <a:r>
              <a:rPr lang="zh-TW" altLang="en-US" sz="3000" dirty="0" smtClean="0"/>
              <a:t>學校</a:t>
            </a:r>
            <a:r>
              <a:rPr lang="zh-TW" altLang="zh-TW" sz="3000" dirty="0" smtClean="0"/>
              <a:t>應</a:t>
            </a:r>
            <a:r>
              <a:rPr lang="zh-TW" altLang="zh-TW" sz="3000" dirty="0"/>
              <a:t>於</a:t>
            </a:r>
            <a:r>
              <a:rPr lang="en-US" altLang="zh-TW" sz="3000" dirty="0"/>
              <a:t>106</a:t>
            </a:r>
            <a:r>
              <a:rPr lang="zh-TW" altLang="zh-TW" sz="3000" dirty="0"/>
              <a:t>年</a:t>
            </a:r>
            <a:r>
              <a:rPr lang="en-US" altLang="zh-TW" sz="3000" dirty="0"/>
              <a:t>8</a:t>
            </a:r>
            <a:r>
              <a:rPr lang="zh-TW" altLang="zh-TW" sz="3000" dirty="0"/>
              <a:t>月前完備分流機制調整及相關配套改進，並自行</a:t>
            </a:r>
            <a:r>
              <a:rPr lang="zh-TW" altLang="zh-TW" sz="3000" dirty="0" smtClean="0"/>
              <a:t>檢核</a:t>
            </a:r>
            <a:r>
              <a:rPr lang="zh-TW" altLang="en-US" sz="3000" dirty="0" smtClean="0"/>
              <a:t>表列</a:t>
            </a:r>
            <a:r>
              <a:rPr lang="zh-TW" altLang="zh-TW" sz="3000" dirty="0" smtClean="0"/>
              <a:t>相關</a:t>
            </a:r>
            <a:r>
              <a:rPr lang="zh-TW" altLang="zh-TW" sz="3000" dirty="0"/>
              <a:t>應配合措施辦理情形報本部瞭解</a:t>
            </a:r>
            <a:r>
              <a:rPr lang="zh-TW" altLang="zh-TW" sz="3000" dirty="0" smtClean="0"/>
              <a:t>（</a:t>
            </a:r>
            <a:r>
              <a:rPr lang="zh-TW" altLang="en-US" sz="3000" dirty="0" smtClean="0"/>
              <a:t>將</a:t>
            </a:r>
            <a:r>
              <a:rPr lang="zh-TW" altLang="zh-TW" sz="3000" dirty="0" smtClean="0"/>
              <a:t>通</a:t>
            </a:r>
            <a:r>
              <a:rPr lang="zh-TW" altLang="zh-TW" sz="3000" dirty="0"/>
              <a:t>函調查各校配合措施改善</a:t>
            </a:r>
            <a:r>
              <a:rPr lang="zh-TW" altLang="zh-TW" sz="3000" dirty="0" smtClean="0"/>
              <a:t>情形）。</a:t>
            </a:r>
            <a:endParaRPr lang="en-US" altLang="zh-TW" sz="3000" dirty="0" smtClean="0"/>
          </a:p>
          <a:p>
            <a:r>
              <a:rPr lang="zh-TW" altLang="en-US" sz="3000" dirty="0" smtClean="0"/>
              <a:t>未來</a:t>
            </a:r>
            <a:r>
              <a:rPr lang="zh-TW" altLang="zh-TW" sz="3000" dirty="0" smtClean="0"/>
              <a:t>學校</a:t>
            </a:r>
            <a:r>
              <a:rPr lang="zh-TW" altLang="en-US" sz="3000" dirty="0" smtClean="0"/>
              <a:t>如</a:t>
            </a:r>
            <a:r>
              <a:rPr lang="zh-TW" altLang="zh-TW" sz="3000" dirty="0" smtClean="0"/>
              <a:t>未</a:t>
            </a:r>
            <a:r>
              <a:rPr lang="zh-TW" altLang="zh-TW" sz="3000" dirty="0"/>
              <a:t>依本部原則規定辦理情事，立即</a:t>
            </a:r>
            <a:r>
              <a:rPr lang="zh-TW" altLang="zh-TW" sz="3000" dirty="0" smtClean="0"/>
              <a:t>督導</a:t>
            </a:r>
            <a:r>
              <a:rPr lang="zh-TW" altLang="en-US" sz="3000" dirty="0" smtClean="0"/>
              <a:t>學校</a:t>
            </a:r>
            <a:r>
              <a:rPr lang="zh-TW" altLang="zh-TW" sz="3000" dirty="0" smtClean="0"/>
              <a:t>改善</a:t>
            </a:r>
            <a:r>
              <a:rPr lang="zh-TW" altLang="en-US" sz="3000" dirty="0" smtClean="0"/>
              <a:t>或協助解決</a:t>
            </a:r>
            <a:r>
              <a:rPr lang="zh-TW" altLang="zh-TW" sz="3000" dirty="0" smtClean="0"/>
              <a:t>，</a:t>
            </a:r>
            <a:r>
              <a:rPr lang="zh-TW" altLang="zh-TW" sz="3000" dirty="0"/>
              <a:t>限期未改善者，將納入</a:t>
            </a:r>
            <a:r>
              <a:rPr lang="zh-TW" altLang="zh-TW" sz="3000" dirty="0" smtClean="0"/>
              <a:t>本部</a:t>
            </a:r>
            <a:r>
              <a:rPr lang="zh-TW" altLang="en-US" sz="3000" dirty="0" smtClean="0"/>
              <a:t>相關</a:t>
            </a:r>
            <a:r>
              <a:rPr lang="zh-TW" altLang="zh-TW" sz="3000" dirty="0" smtClean="0"/>
              <a:t>獎</a:t>
            </a:r>
            <a:r>
              <a:rPr lang="zh-TW" altLang="zh-TW" sz="3000" dirty="0"/>
              <a:t>補助或行政考核之參據</a:t>
            </a:r>
            <a:r>
              <a:rPr lang="zh-TW" altLang="zh-TW" sz="3000" dirty="0" smtClean="0"/>
              <a:t>。</a:t>
            </a:r>
            <a:endParaRPr lang="en-US" altLang="zh-TW" sz="3000" dirty="0" smtClean="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24</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839394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solidFill>
                  <a:srgbClr val="002060"/>
                </a:solidFill>
              </a:rPr>
              <a:t>肆、配套事項</a:t>
            </a:r>
          </a:p>
        </p:txBody>
      </p:sp>
      <p:sp>
        <p:nvSpPr>
          <p:cNvPr id="3" name="內容版面配置區 2"/>
          <p:cNvSpPr>
            <a:spLocks noGrp="1"/>
          </p:cNvSpPr>
          <p:nvPr>
            <p:ph idx="1"/>
          </p:nvPr>
        </p:nvSpPr>
        <p:spPr>
          <a:xfrm>
            <a:off x="677334" y="1533237"/>
            <a:ext cx="9260993" cy="5098472"/>
          </a:xfrm>
        </p:spPr>
        <p:txBody>
          <a:bodyPr>
            <a:noAutofit/>
          </a:bodyPr>
          <a:lstStyle/>
          <a:p>
            <a:r>
              <a:rPr lang="zh-TW" altLang="en-US" sz="3000" b="1" dirty="0" smtClean="0"/>
              <a:t>應</a:t>
            </a:r>
            <a:r>
              <a:rPr lang="zh-TW" altLang="en-US" sz="3000" b="1" dirty="0"/>
              <a:t>辦事</a:t>
            </a:r>
            <a:r>
              <a:rPr lang="zh-TW" altLang="en-US" sz="3000" b="1" dirty="0" smtClean="0"/>
              <a:t>項重點提示</a:t>
            </a:r>
            <a:r>
              <a:rPr lang="zh-TW" altLang="en-US" sz="3000" dirty="0" smtClean="0"/>
              <a:t>：</a:t>
            </a:r>
            <a:endParaRPr lang="en-US" altLang="zh-TW" sz="3000" dirty="0" smtClean="0"/>
          </a:p>
          <a:p>
            <a:pPr lvl="1">
              <a:buFont typeface="Wingdings" panose="05000000000000000000" pitchFamily="2" charset="2"/>
              <a:buChar char="p"/>
            </a:pPr>
            <a:r>
              <a:rPr lang="zh-TW" altLang="en-US" sz="3000" dirty="0" smtClean="0"/>
              <a:t>配合本部修正後原則，踐行民主程序修正校內分規範並公告。</a:t>
            </a:r>
            <a:endParaRPr lang="en-US" altLang="zh-TW" sz="3000" dirty="0" smtClean="0"/>
          </a:p>
          <a:p>
            <a:pPr lvl="1">
              <a:buFont typeface="Wingdings" panose="05000000000000000000" pitchFamily="2" charset="2"/>
              <a:buChar char="p"/>
            </a:pPr>
            <a:r>
              <a:rPr lang="zh-TW" altLang="zh-TW" sz="3000" dirty="0"/>
              <a:t>研究獎助</a:t>
            </a:r>
            <a:r>
              <a:rPr lang="zh-TW" altLang="zh-TW" sz="3000" dirty="0" smtClean="0"/>
              <a:t>生</a:t>
            </a:r>
            <a:r>
              <a:rPr lang="zh-TW" altLang="en-US" sz="3000" dirty="0" smtClean="0"/>
              <a:t>：</a:t>
            </a:r>
            <a:r>
              <a:rPr lang="zh-TW" altLang="zh-TW" sz="3000" dirty="0" smtClean="0"/>
              <a:t>應由</a:t>
            </a:r>
            <a:r>
              <a:rPr lang="zh-TW" altLang="zh-TW" sz="3000" dirty="0"/>
              <a:t>校內負責統籌研究計畫事宜之單位邀集執行計畫之教師及一定比率學生代表</a:t>
            </a:r>
            <a:r>
              <a:rPr lang="zh-TW" altLang="zh-TW" sz="3000" dirty="0" smtClean="0"/>
              <a:t>，共同</a:t>
            </a:r>
            <a:r>
              <a:rPr lang="zh-TW" altLang="zh-TW" sz="3000" dirty="0"/>
              <a:t>研</a:t>
            </a:r>
            <a:r>
              <a:rPr lang="zh-TW" altLang="zh-TW" sz="3000" dirty="0" smtClean="0"/>
              <a:t>商取得共識</a:t>
            </a:r>
            <a:r>
              <a:rPr lang="zh-TW" altLang="en-US" sz="3000" dirty="0" smtClean="0"/>
              <a:t>之研商程序，</a:t>
            </a:r>
            <a:r>
              <a:rPr lang="zh-TW" altLang="zh-TW" sz="3000" dirty="0" smtClean="0"/>
              <a:t>訂定基本規範，</a:t>
            </a:r>
            <a:r>
              <a:rPr lang="zh-TW" altLang="zh-TW" sz="3000" dirty="0"/>
              <a:t>作為系所執行之依據</a:t>
            </a:r>
            <a:r>
              <a:rPr lang="zh-TW" altLang="zh-TW" sz="3000" dirty="0" smtClean="0"/>
              <a:t>。</a:t>
            </a:r>
            <a:r>
              <a:rPr lang="zh-TW" altLang="en-US" sz="3000" dirty="0" smtClean="0"/>
              <a:t>並經</a:t>
            </a:r>
            <a:r>
              <a:rPr lang="zh-TW" altLang="zh-TW" sz="3000" dirty="0" smtClean="0"/>
              <a:t>雙方</a:t>
            </a:r>
            <a:r>
              <a:rPr lang="zh-TW" altLang="zh-TW" sz="3000" dirty="0"/>
              <a:t>書面合意為學習</a:t>
            </a:r>
            <a:r>
              <a:rPr lang="zh-TW" altLang="zh-TW" sz="3000" dirty="0" smtClean="0"/>
              <a:t>範疇</a:t>
            </a:r>
            <a:r>
              <a:rPr lang="zh-TW" altLang="en-US" sz="3000" dirty="0" smtClean="0"/>
              <a:t>，始得認定</a:t>
            </a:r>
            <a:r>
              <a:rPr lang="zh-TW" altLang="zh-TW" sz="3000" dirty="0" smtClean="0"/>
              <a:t>。</a:t>
            </a:r>
            <a:endParaRPr lang="en-US" altLang="zh-TW" sz="3000" dirty="0" smtClean="0"/>
          </a:p>
          <a:p>
            <a:pPr marL="457200" lvl="1" indent="0">
              <a:buNone/>
            </a:pPr>
            <a:endParaRPr lang="en-US" altLang="zh-TW" sz="3000" dirty="0" smtClean="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25</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884880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solidFill>
                  <a:srgbClr val="002060"/>
                </a:solidFill>
              </a:rPr>
              <a:t>肆、配套事項</a:t>
            </a:r>
          </a:p>
        </p:txBody>
      </p:sp>
      <p:sp>
        <p:nvSpPr>
          <p:cNvPr id="3" name="內容版面配置區 2"/>
          <p:cNvSpPr>
            <a:spLocks noGrp="1"/>
          </p:cNvSpPr>
          <p:nvPr>
            <p:ph idx="1"/>
          </p:nvPr>
        </p:nvSpPr>
        <p:spPr>
          <a:xfrm>
            <a:off x="677334" y="1524001"/>
            <a:ext cx="9288702" cy="5098472"/>
          </a:xfrm>
        </p:spPr>
        <p:txBody>
          <a:bodyPr>
            <a:noAutofit/>
          </a:bodyPr>
          <a:lstStyle/>
          <a:p>
            <a:r>
              <a:rPr lang="zh-TW" altLang="en-US" sz="3000" b="1" dirty="0" smtClean="0"/>
              <a:t>應</a:t>
            </a:r>
            <a:r>
              <a:rPr lang="zh-TW" altLang="en-US" sz="3000" b="1" dirty="0"/>
              <a:t>辦事</a:t>
            </a:r>
            <a:r>
              <a:rPr lang="zh-TW" altLang="en-US" sz="3000" b="1" dirty="0" smtClean="0"/>
              <a:t>項重點提示</a:t>
            </a:r>
            <a:r>
              <a:rPr lang="zh-TW" altLang="en-US" sz="3000" dirty="0" smtClean="0"/>
              <a:t>：</a:t>
            </a:r>
            <a:endParaRPr lang="en-US" altLang="zh-TW" sz="3000" dirty="0" smtClean="0"/>
          </a:p>
          <a:p>
            <a:pPr lvl="1">
              <a:buFont typeface="Wingdings" panose="05000000000000000000" pitchFamily="2" charset="2"/>
              <a:buChar char="p"/>
            </a:pPr>
            <a:r>
              <a:rPr lang="zh-TW" altLang="en-US" sz="3000" dirty="0" smtClean="0"/>
              <a:t>教學</a:t>
            </a:r>
            <a:r>
              <a:rPr lang="zh-TW" altLang="zh-TW" sz="3000" dirty="0" smtClean="0"/>
              <a:t>獎</a:t>
            </a:r>
            <a:r>
              <a:rPr lang="zh-TW" altLang="zh-TW" sz="3000" dirty="0"/>
              <a:t>助</a:t>
            </a:r>
            <a:r>
              <a:rPr lang="zh-TW" altLang="zh-TW" sz="3000" dirty="0" smtClean="0"/>
              <a:t>生</a:t>
            </a:r>
            <a:r>
              <a:rPr lang="zh-TW" altLang="en-US" sz="3000" dirty="0" smtClean="0"/>
              <a:t>：</a:t>
            </a:r>
            <a:r>
              <a:rPr lang="zh-TW" altLang="zh-TW" sz="3000" dirty="0" smtClean="0"/>
              <a:t>學校應</a:t>
            </a:r>
            <a:r>
              <a:rPr lang="zh-TW" altLang="en-US" sz="3000" dirty="0" smtClean="0"/>
              <a:t>召開</a:t>
            </a:r>
            <a:r>
              <a:rPr lang="zh-TW" altLang="zh-TW" sz="3000" dirty="0" smtClean="0"/>
              <a:t>經</a:t>
            </a:r>
            <a:r>
              <a:rPr lang="zh-TW" altLang="zh-TW" sz="3000" dirty="0"/>
              <a:t>有校內學生</a:t>
            </a:r>
            <a:r>
              <a:rPr lang="zh-TW" altLang="zh-TW" sz="3000" dirty="0" smtClean="0"/>
              <a:t>代表</a:t>
            </a:r>
            <a:r>
              <a:rPr lang="zh-TW" altLang="en-US" sz="3000" dirty="0" smtClean="0"/>
              <a:t>（</a:t>
            </a:r>
            <a:r>
              <a:rPr lang="zh-TW" altLang="zh-TW" sz="3000" dirty="0"/>
              <a:t>全體會議人數</a:t>
            </a:r>
            <a:r>
              <a:rPr lang="zh-TW" altLang="zh-TW" sz="3000" dirty="0" smtClean="0"/>
              <a:t>十分之一</a:t>
            </a:r>
            <a:r>
              <a:rPr lang="zh-TW" altLang="en-US" sz="3000" dirty="0" smtClean="0"/>
              <a:t>）</a:t>
            </a:r>
            <a:r>
              <a:rPr lang="zh-TW" altLang="zh-TW" sz="3000" dirty="0" smtClean="0"/>
              <a:t>參與</a:t>
            </a:r>
            <a:r>
              <a:rPr lang="zh-TW" altLang="en-US" sz="3000" dirty="0" smtClean="0"/>
              <a:t>之</a:t>
            </a:r>
            <a:r>
              <a:rPr lang="zh-TW" altLang="zh-TW" sz="3000" dirty="0"/>
              <a:t>校內課程規劃會議</a:t>
            </a:r>
            <a:r>
              <a:rPr lang="zh-TW" altLang="zh-TW" sz="3000" dirty="0" smtClean="0"/>
              <a:t>程序</a:t>
            </a:r>
            <a:r>
              <a:rPr lang="zh-TW" altLang="en-US" sz="3000" dirty="0"/>
              <a:t>，訂</a:t>
            </a:r>
            <a:r>
              <a:rPr lang="zh-TW" altLang="en-US" sz="3000" dirty="0" smtClean="0"/>
              <a:t>定之</a:t>
            </a:r>
            <a:r>
              <a:rPr lang="zh-TW" altLang="zh-TW" sz="3000" dirty="0"/>
              <a:t>正式學分</a:t>
            </a:r>
            <a:r>
              <a:rPr lang="zh-TW" altLang="zh-TW" sz="3000" dirty="0" smtClean="0"/>
              <a:t>課程</a:t>
            </a:r>
            <a:r>
              <a:rPr lang="zh-TW" altLang="en-US" sz="3000" dirty="0" smtClean="0"/>
              <a:t>，且</a:t>
            </a:r>
            <a:r>
              <a:rPr lang="zh-TW" altLang="zh-TW" sz="3000" dirty="0"/>
              <a:t>過程中應有授課或指導教師實際</a:t>
            </a:r>
            <a:r>
              <a:rPr lang="zh-TW" altLang="zh-TW" sz="3000" dirty="0" smtClean="0"/>
              <a:t>指導</a:t>
            </a:r>
            <a:r>
              <a:rPr lang="zh-TW" altLang="en-US" sz="3000" dirty="0"/>
              <a:t>者</a:t>
            </a:r>
            <a:r>
              <a:rPr lang="zh-TW" altLang="en-US" sz="3000" dirty="0" smtClean="0"/>
              <a:t>，始可認定</a:t>
            </a:r>
            <a:r>
              <a:rPr lang="zh-TW" altLang="en-US" sz="3200" dirty="0" smtClean="0"/>
              <a:t>。</a:t>
            </a:r>
            <a:endParaRPr lang="en-US" altLang="zh-TW" sz="3200" dirty="0" smtClean="0"/>
          </a:p>
          <a:p>
            <a:pPr lvl="1">
              <a:buFont typeface="Wingdings" panose="05000000000000000000" pitchFamily="2" charset="2"/>
              <a:buChar char="p"/>
            </a:pPr>
            <a:r>
              <a:rPr lang="zh-TW" altLang="en-US" sz="3000" dirty="0" smtClean="0"/>
              <a:t>附服務負擔助學生：</a:t>
            </a:r>
            <a:r>
              <a:rPr lang="zh-TW" altLang="zh-TW" sz="3000" dirty="0"/>
              <a:t>學校應依本部所定大專校院弱勢學生助學計畫相關規定辦理，並明確訂定附服務負擔助學生之服務活動範圍、獎助或補助金額及其他管理之相關事項，訂定章則並公告之。</a:t>
            </a:r>
            <a:endParaRPr lang="en-US" altLang="zh-TW" sz="3000" dirty="0"/>
          </a:p>
          <a:p>
            <a:pPr lvl="1">
              <a:buFont typeface="Wingdings" panose="05000000000000000000" pitchFamily="2" charset="2"/>
              <a:buChar char="p"/>
            </a:pPr>
            <a:endParaRPr lang="en-US" altLang="zh-TW" sz="3200" dirty="0" smtClean="0"/>
          </a:p>
          <a:p>
            <a:pPr lvl="1">
              <a:buFont typeface="Wingdings" panose="05000000000000000000" pitchFamily="2" charset="2"/>
              <a:buChar char="p"/>
            </a:pPr>
            <a:endParaRPr lang="en-US" altLang="zh-TW" sz="3200" dirty="0" smtClean="0"/>
          </a:p>
          <a:p>
            <a:pPr lvl="1">
              <a:buFont typeface="Wingdings" panose="05000000000000000000" pitchFamily="2" charset="2"/>
              <a:buChar char="p"/>
            </a:pPr>
            <a:endParaRPr lang="en-US" altLang="zh-TW" sz="3200" dirty="0" smtClean="0"/>
          </a:p>
          <a:p>
            <a:pPr lvl="1">
              <a:buFont typeface="Wingdings" panose="05000000000000000000" pitchFamily="2" charset="2"/>
              <a:buChar char="p"/>
            </a:pPr>
            <a:endParaRPr lang="en-US" altLang="zh-TW" sz="3000" dirty="0" smtClean="0"/>
          </a:p>
          <a:p>
            <a:pPr marL="457200" lvl="1" indent="0">
              <a:buNone/>
            </a:pPr>
            <a:endParaRPr lang="en-US" altLang="zh-TW" sz="3000" dirty="0" smtClean="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26</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48457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solidFill>
                  <a:srgbClr val="002060"/>
                </a:solidFill>
              </a:rPr>
              <a:t>肆、配套事項</a:t>
            </a:r>
          </a:p>
        </p:txBody>
      </p:sp>
      <p:sp>
        <p:nvSpPr>
          <p:cNvPr id="3" name="內容版面配置區 2"/>
          <p:cNvSpPr>
            <a:spLocks noGrp="1"/>
          </p:cNvSpPr>
          <p:nvPr>
            <p:ph idx="1"/>
          </p:nvPr>
        </p:nvSpPr>
        <p:spPr>
          <a:xfrm>
            <a:off x="677334" y="1524001"/>
            <a:ext cx="9436484" cy="5098472"/>
          </a:xfrm>
        </p:spPr>
        <p:txBody>
          <a:bodyPr>
            <a:noAutofit/>
          </a:bodyPr>
          <a:lstStyle/>
          <a:p>
            <a:r>
              <a:rPr lang="zh-TW" altLang="en-US" sz="3000" b="1" dirty="0" smtClean="0"/>
              <a:t>應</a:t>
            </a:r>
            <a:r>
              <a:rPr lang="zh-TW" altLang="en-US" sz="3000" b="1" dirty="0"/>
              <a:t>辦事</a:t>
            </a:r>
            <a:r>
              <a:rPr lang="zh-TW" altLang="en-US" sz="3000" b="1" dirty="0" smtClean="0"/>
              <a:t>項重點提示</a:t>
            </a:r>
            <a:r>
              <a:rPr lang="zh-TW" altLang="en-US" sz="3000" dirty="0" smtClean="0"/>
              <a:t>：</a:t>
            </a:r>
            <a:endParaRPr lang="en-US" altLang="zh-TW" sz="3000" dirty="0" smtClean="0"/>
          </a:p>
          <a:p>
            <a:pPr lvl="1">
              <a:buFont typeface="Wingdings" panose="05000000000000000000" pitchFamily="2" charset="2"/>
              <a:buChar char="p"/>
            </a:pPr>
            <a:r>
              <a:rPr lang="zh-TW" altLang="zh-TW" sz="3000" dirty="0" smtClean="0"/>
              <a:t>學校應</a:t>
            </a:r>
            <a:r>
              <a:rPr lang="zh-TW" altLang="zh-TW" sz="3000" dirty="0"/>
              <a:t>參考身心障礙者權益保障</a:t>
            </a:r>
            <a:r>
              <a:rPr lang="zh-TW" altLang="zh-TW" sz="3000" dirty="0" smtClean="0"/>
              <a:t>法</a:t>
            </a:r>
            <a:r>
              <a:rPr lang="zh-TW" altLang="en-US" sz="3000" dirty="0" smtClean="0"/>
              <a:t>（</a:t>
            </a:r>
            <a:r>
              <a:rPr lang="zh-TW" altLang="zh-TW" sz="3000" dirty="0" smtClean="0"/>
              <a:t>提供</a:t>
            </a:r>
            <a:r>
              <a:rPr lang="zh-TW" altLang="zh-TW" sz="3000" dirty="0"/>
              <a:t>身障者多元</a:t>
            </a:r>
            <a:r>
              <a:rPr lang="zh-TW" altLang="zh-TW" sz="3000" dirty="0" smtClean="0"/>
              <a:t>支持</a:t>
            </a:r>
            <a:r>
              <a:rPr lang="zh-TW" altLang="en-US" sz="3000" dirty="0" smtClean="0"/>
              <a:t>之</a:t>
            </a:r>
            <a:r>
              <a:rPr lang="zh-TW" altLang="zh-TW" sz="3000" dirty="0" smtClean="0"/>
              <a:t>精神</a:t>
            </a:r>
            <a:r>
              <a:rPr lang="zh-TW" altLang="en-US" sz="3000" dirty="0" smtClean="0"/>
              <a:t>）</a:t>
            </a:r>
            <a:r>
              <a:rPr lang="zh-TW" altLang="zh-TW" sz="3000" dirty="0" smtClean="0"/>
              <a:t>，並</a:t>
            </a:r>
            <a:r>
              <a:rPr lang="zh-TW" altLang="en-US" sz="3000" dirty="0" smtClean="0"/>
              <a:t>落實</a:t>
            </a:r>
            <a:r>
              <a:rPr lang="zh-TW" altLang="zh-TW" sz="3000" dirty="0" smtClean="0"/>
              <a:t>特殊教育</a:t>
            </a:r>
            <a:r>
              <a:rPr lang="zh-TW" altLang="zh-TW" sz="3000" dirty="0"/>
              <a:t>相關辦法及身心障礙學生個別化支持</a:t>
            </a:r>
            <a:r>
              <a:rPr lang="zh-TW" altLang="zh-TW" sz="3000" dirty="0" smtClean="0"/>
              <a:t>計畫。</a:t>
            </a:r>
            <a:endParaRPr lang="en-US" altLang="zh-TW" sz="3000" dirty="0" smtClean="0"/>
          </a:p>
          <a:p>
            <a:pPr lvl="1">
              <a:buFont typeface="Wingdings" panose="05000000000000000000" pitchFamily="2" charset="2"/>
              <a:buChar char="p"/>
            </a:pPr>
            <a:r>
              <a:rPr lang="zh-TW" altLang="en-US" sz="3000" dirty="0" smtClean="0"/>
              <a:t>設立爭議處理機制。</a:t>
            </a:r>
            <a:endParaRPr lang="en-US" altLang="zh-TW" sz="3000" dirty="0" smtClean="0"/>
          </a:p>
          <a:p>
            <a:pPr lvl="1">
              <a:buFont typeface="Wingdings" panose="05000000000000000000" pitchFamily="2" charset="2"/>
              <a:buChar char="p"/>
            </a:pPr>
            <a:r>
              <a:rPr lang="zh-TW" altLang="en-US" sz="3000" dirty="0"/>
              <a:t>針對獎助生</a:t>
            </a:r>
            <a:r>
              <a:rPr lang="zh-TW" altLang="en-US" sz="3000" dirty="0" smtClean="0"/>
              <a:t>落實加保商業保險。</a:t>
            </a:r>
            <a:endParaRPr lang="en-US" altLang="zh-TW" sz="3000" dirty="0" smtClean="0"/>
          </a:p>
          <a:p>
            <a:pPr lvl="1">
              <a:buFont typeface="Wingdings" panose="05000000000000000000" pitchFamily="2" charset="2"/>
              <a:buChar char="p"/>
            </a:pPr>
            <a:r>
              <a:rPr lang="zh-TW" altLang="en-US" sz="3000" dirty="0" smtClean="0"/>
              <a:t>設置專區並</a:t>
            </a:r>
            <a:r>
              <a:rPr lang="zh-TW" altLang="en-US" sz="3000" dirty="0"/>
              <a:t>告知各類獎助</a:t>
            </a:r>
            <a:r>
              <a:rPr lang="zh-TW" altLang="en-US" sz="3000" dirty="0" smtClean="0"/>
              <a:t>生權益義務等資訊。</a:t>
            </a:r>
            <a:endParaRPr lang="en-US" altLang="zh-TW" sz="3000" dirty="0" smtClean="0"/>
          </a:p>
          <a:p>
            <a:pPr lvl="1">
              <a:buFont typeface="Wingdings" panose="05000000000000000000" pitchFamily="2" charset="2"/>
              <a:buChar char="p"/>
            </a:pPr>
            <a:r>
              <a:rPr lang="zh-TW" altLang="en-US" sz="3000" dirty="0" smtClean="0"/>
              <a:t>統計研究獎助生、教學獎助生、附服務負擔助學生現況。</a:t>
            </a:r>
            <a:endParaRPr lang="en-US" altLang="zh-TW" sz="3000" dirty="0" smtClean="0"/>
          </a:p>
          <a:p>
            <a:pPr lvl="1">
              <a:buFont typeface="Wingdings" panose="05000000000000000000" pitchFamily="2" charset="2"/>
              <a:buChar char="p"/>
            </a:pPr>
            <a:endParaRPr lang="en-US" altLang="zh-TW" sz="3200" dirty="0" smtClean="0"/>
          </a:p>
          <a:p>
            <a:pPr lvl="1">
              <a:buFont typeface="Wingdings" panose="05000000000000000000" pitchFamily="2" charset="2"/>
              <a:buChar char="p"/>
            </a:pPr>
            <a:endParaRPr lang="en-US" altLang="zh-TW" sz="3200" dirty="0" smtClean="0"/>
          </a:p>
          <a:p>
            <a:pPr lvl="1">
              <a:buFont typeface="Wingdings" panose="05000000000000000000" pitchFamily="2" charset="2"/>
              <a:buChar char="p"/>
            </a:pPr>
            <a:endParaRPr lang="en-US" altLang="zh-TW" sz="3200" dirty="0" smtClean="0"/>
          </a:p>
          <a:p>
            <a:pPr lvl="1">
              <a:buFont typeface="Wingdings" panose="05000000000000000000" pitchFamily="2" charset="2"/>
              <a:buChar char="p"/>
            </a:pPr>
            <a:endParaRPr lang="en-US" altLang="zh-TW" sz="3000" dirty="0" smtClean="0"/>
          </a:p>
          <a:p>
            <a:pPr marL="457200" lvl="1" indent="0">
              <a:buNone/>
            </a:pPr>
            <a:endParaRPr lang="en-US" altLang="zh-TW" sz="3000" dirty="0" smtClean="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27</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638043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36607" y="313038"/>
            <a:ext cx="10674738" cy="461319"/>
          </a:xfrm>
        </p:spPr>
        <p:txBody>
          <a:bodyPr>
            <a:noAutofit/>
          </a:bodyPr>
          <a:lstStyle/>
          <a:p>
            <a:r>
              <a:rPr lang="zh-TW" altLang="en-US" sz="3800" b="1" dirty="0">
                <a:solidFill>
                  <a:srgbClr val="002060"/>
                </a:solidFill>
              </a:rPr>
              <a:t>肆、配套事項</a:t>
            </a:r>
            <a:endParaRPr lang="zh-TW" altLang="en-US" sz="3800" b="1" dirty="0">
              <a:solidFill>
                <a:srgbClr val="FF0000"/>
              </a:solidFill>
            </a:endParaRPr>
          </a:p>
        </p:txBody>
      </p:sp>
      <p:graphicFrame>
        <p:nvGraphicFramePr>
          <p:cNvPr id="3" name="表格 2"/>
          <p:cNvGraphicFramePr>
            <a:graphicFrameLocks noGrp="1"/>
          </p:cNvGraphicFramePr>
          <p:nvPr>
            <p:extLst>
              <p:ext uri="{D42A27DB-BD31-4B8C-83A1-F6EECF244321}">
                <p14:modId xmlns:p14="http://schemas.microsoft.com/office/powerpoint/2010/main" val="1530702139"/>
              </p:ext>
            </p:extLst>
          </p:nvPr>
        </p:nvGraphicFramePr>
        <p:xfrm>
          <a:off x="436607" y="1246910"/>
          <a:ext cx="10887175" cy="5464196"/>
        </p:xfrm>
        <a:graphic>
          <a:graphicData uri="http://schemas.openxmlformats.org/drawingml/2006/table">
            <a:tbl>
              <a:tblPr>
                <a:tableStyleId>{5C22544A-7EE6-4342-B048-85BDC9FD1C3A}</a:tableStyleId>
              </a:tblPr>
              <a:tblGrid>
                <a:gridCol w="1081234">
                  <a:extLst>
                    <a:ext uri="{9D8B030D-6E8A-4147-A177-3AD203B41FA5}">
                      <a16:colId xmlns:a16="http://schemas.microsoft.com/office/drawing/2014/main" val="20000"/>
                    </a:ext>
                  </a:extLst>
                </a:gridCol>
                <a:gridCol w="1776675">
                  <a:extLst>
                    <a:ext uri="{9D8B030D-6E8A-4147-A177-3AD203B41FA5}">
                      <a16:colId xmlns:a16="http://schemas.microsoft.com/office/drawing/2014/main" val="20001"/>
                    </a:ext>
                  </a:extLst>
                </a:gridCol>
                <a:gridCol w="2360974">
                  <a:extLst>
                    <a:ext uri="{9D8B030D-6E8A-4147-A177-3AD203B41FA5}">
                      <a16:colId xmlns:a16="http://schemas.microsoft.com/office/drawing/2014/main" val="20002"/>
                    </a:ext>
                  </a:extLst>
                </a:gridCol>
                <a:gridCol w="1775858">
                  <a:extLst>
                    <a:ext uri="{9D8B030D-6E8A-4147-A177-3AD203B41FA5}">
                      <a16:colId xmlns:a16="http://schemas.microsoft.com/office/drawing/2014/main" val="20003"/>
                    </a:ext>
                  </a:extLst>
                </a:gridCol>
                <a:gridCol w="1763240">
                  <a:extLst>
                    <a:ext uri="{9D8B030D-6E8A-4147-A177-3AD203B41FA5}">
                      <a16:colId xmlns:a16="http://schemas.microsoft.com/office/drawing/2014/main" val="20004"/>
                    </a:ext>
                  </a:extLst>
                </a:gridCol>
                <a:gridCol w="2129194">
                  <a:extLst>
                    <a:ext uri="{9D8B030D-6E8A-4147-A177-3AD203B41FA5}">
                      <a16:colId xmlns:a16="http://schemas.microsoft.com/office/drawing/2014/main" val="20005"/>
                    </a:ext>
                  </a:extLst>
                </a:gridCol>
              </a:tblGrid>
              <a:tr h="1505805">
                <a:tc>
                  <a:txBody>
                    <a:bodyPr/>
                    <a:lstStyle/>
                    <a:p>
                      <a:pPr algn="ctr" fontAlgn="ctr"/>
                      <a:r>
                        <a:rPr lang="zh-TW" altLang="en-US" sz="1800" b="1" u="none" strike="noStrike" dirty="0">
                          <a:effectLst/>
                        </a:rPr>
                        <a:t>應</a:t>
                      </a:r>
                      <a:r>
                        <a:rPr lang="zh-TW" altLang="en-US" sz="1800" b="1" u="none" strike="noStrike" dirty="0" smtClean="0">
                          <a:effectLst/>
                        </a:rPr>
                        <a:t>配合</a:t>
                      </a:r>
                      <a:endParaRPr lang="en-US" altLang="zh-TW" sz="1800" b="1" u="none" strike="noStrike" dirty="0" smtClean="0">
                        <a:effectLst/>
                      </a:endParaRPr>
                    </a:p>
                    <a:p>
                      <a:pPr algn="ctr" fontAlgn="ctr"/>
                      <a:r>
                        <a:rPr lang="zh-TW" altLang="en-US" sz="1800" b="1" u="none" strike="noStrike" dirty="0" smtClean="0">
                          <a:effectLst/>
                        </a:rPr>
                        <a:t>措施</a:t>
                      </a:r>
                      <a:endParaRPr lang="zh-TW" altLang="en-US" sz="1800" b="1" i="0" u="none" strike="noStrike" dirty="0">
                        <a:solidFill>
                          <a:srgbClr val="000000"/>
                        </a:solidFill>
                        <a:effectLst/>
                        <a:latin typeface="標楷體" panose="03000509000000000000" pitchFamily="65" charset="-120"/>
                        <a:ea typeface="標楷體" panose="03000509000000000000" pitchFamily="65" charset="-120"/>
                      </a:endParaRPr>
                    </a:p>
                  </a:txBody>
                  <a:tcPr marL="5981" marR="5981" marT="5981" marB="0" anchor="ctr"/>
                </a:tc>
                <a:tc>
                  <a:txBody>
                    <a:bodyPr/>
                    <a:lstStyle/>
                    <a:p>
                      <a:pPr algn="ctr" fontAlgn="ctr"/>
                      <a:r>
                        <a:rPr lang="zh-TW" altLang="en-US" sz="1800" b="1" u="none" strike="noStrike" dirty="0">
                          <a:effectLst/>
                        </a:rPr>
                        <a:t>分流機制、校</a:t>
                      </a:r>
                      <a:r>
                        <a:rPr lang="zh-TW" altLang="en-US" sz="1800" b="1" u="none" strike="noStrike" dirty="0" smtClean="0">
                          <a:effectLst/>
                        </a:rPr>
                        <a:t>內章則</a:t>
                      </a:r>
                      <a:r>
                        <a:rPr lang="zh-TW" altLang="en-US" sz="1800" b="1" u="none" strike="noStrike" dirty="0">
                          <a:effectLst/>
                        </a:rPr>
                        <a:t>之修訂及運作</a:t>
                      </a:r>
                      <a:r>
                        <a:rPr lang="zh-TW" altLang="en-US" sz="1800" b="1" u="none" strike="noStrike" dirty="0" smtClean="0">
                          <a:effectLst/>
                        </a:rPr>
                        <a:t>規範調整情形</a:t>
                      </a:r>
                      <a:endParaRPr lang="zh-TW" altLang="en-US" sz="1800" b="1" i="0" u="none" strike="noStrike" dirty="0">
                        <a:solidFill>
                          <a:srgbClr val="000000"/>
                        </a:solidFill>
                        <a:effectLst/>
                        <a:latin typeface="標楷體" panose="03000509000000000000" pitchFamily="65" charset="-120"/>
                        <a:ea typeface="標楷體" panose="03000509000000000000" pitchFamily="65" charset="-120"/>
                      </a:endParaRPr>
                    </a:p>
                  </a:txBody>
                  <a:tcPr marL="5981" marR="5981" marT="5981" marB="0" anchor="ctr"/>
                </a:tc>
                <a:tc>
                  <a:txBody>
                    <a:bodyPr/>
                    <a:lstStyle/>
                    <a:p>
                      <a:pPr algn="ctr" fontAlgn="ctr"/>
                      <a:r>
                        <a:rPr lang="zh-TW" altLang="en-US" sz="1800" b="1" u="none" strike="noStrike" dirty="0">
                          <a:effectLst/>
                        </a:rPr>
                        <a:t>配合本部修正後原則，調整修訂校</a:t>
                      </a:r>
                      <a:r>
                        <a:rPr lang="zh-TW" altLang="en-US" sz="1800" b="1" u="none" strike="noStrike" dirty="0" smtClean="0">
                          <a:effectLst/>
                        </a:rPr>
                        <a:t>內規定時</a:t>
                      </a:r>
                      <a:endParaRPr lang="en-US" altLang="zh-TW" sz="1800" b="1" u="none" strike="noStrike" dirty="0" smtClean="0">
                        <a:effectLst/>
                      </a:endParaRPr>
                    </a:p>
                    <a:p>
                      <a:pPr algn="ctr" fontAlgn="ctr"/>
                      <a:r>
                        <a:rPr lang="zh-TW" altLang="en-US" sz="1800" b="1" u="none" strike="noStrike" dirty="0" smtClean="0">
                          <a:effectLst/>
                        </a:rPr>
                        <a:t>是否</a:t>
                      </a:r>
                      <a:r>
                        <a:rPr lang="zh-TW" altLang="en-US" sz="1800" b="1" u="none" strike="noStrike" dirty="0">
                          <a:effectLst/>
                        </a:rPr>
                        <a:t>已踐行民主程序並公告</a:t>
                      </a:r>
                      <a:endParaRPr lang="zh-TW" altLang="en-US" sz="1800" b="1" i="0" u="none" strike="noStrike" dirty="0">
                        <a:solidFill>
                          <a:srgbClr val="000000"/>
                        </a:solidFill>
                        <a:effectLst/>
                        <a:latin typeface="標楷體" panose="03000509000000000000" pitchFamily="65" charset="-120"/>
                        <a:ea typeface="標楷體" panose="03000509000000000000" pitchFamily="65" charset="-120"/>
                      </a:endParaRPr>
                    </a:p>
                  </a:txBody>
                  <a:tcPr marL="5981" marR="5981" marT="5981" marB="0" anchor="ctr"/>
                </a:tc>
                <a:tc>
                  <a:txBody>
                    <a:bodyPr/>
                    <a:lstStyle/>
                    <a:p>
                      <a:pPr algn="ctr" fontAlgn="ctr"/>
                      <a:r>
                        <a:rPr lang="zh-TW" altLang="en-US" sz="1800" b="1" u="none" strike="noStrike" dirty="0">
                          <a:effectLst/>
                        </a:rPr>
                        <a:t>爭議處理</a:t>
                      </a:r>
                      <a:r>
                        <a:rPr lang="zh-TW" altLang="en-US" sz="1800" b="1" u="none" strike="noStrike" dirty="0" smtClean="0">
                          <a:effectLst/>
                        </a:rPr>
                        <a:t>機制</a:t>
                      </a:r>
                      <a:endParaRPr lang="en-US" altLang="zh-TW" sz="1800" b="1" u="none" strike="noStrike" dirty="0" smtClean="0">
                        <a:effectLst/>
                      </a:endParaRPr>
                    </a:p>
                    <a:p>
                      <a:pPr algn="ctr" fontAlgn="ctr"/>
                      <a:r>
                        <a:rPr lang="zh-TW" altLang="en-US" sz="1800" b="1" u="none" strike="noStrike" dirty="0" smtClean="0">
                          <a:effectLst/>
                        </a:rPr>
                        <a:t>及</a:t>
                      </a:r>
                      <a:r>
                        <a:rPr lang="zh-TW" altLang="en-US" sz="1800" b="1" u="none" strike="noStrike" dirty="0">
                          <a:effectLst/>
                        </a:rPr>
                        <a:t>其組成</a:t>
                      </a:r>
                      <a:endParaRPr lang="zh-TW" altLang="en-US" sz="1800" b="1" i="0" u="none" strike="noStrike" dirty="0">
                        <a:solidFill>
                          <a:srgbClr val="000000"/>
                        </a:solidFill>
                        <a:effectLst/>
                        <a:latin typeface="標楷體" panose="03000509000000000000" pitchFamily="65" charset="-120"/>
                        <a:ea typeface="標楷體" panose="03000509000000000000" pitchFamily="65" charset="-120"/>
                      </a:endParaRPr>
                    </a:p>
                  </a:txBody>
                  <a:tcPr marL="5981" marR="5981" marT="5981" marB="0" anchor="ctr"/>
                </a:tc>
                <a:tc>
                  <a:txBody>
                    <a:bodyPr/>
                    <a:lstStyle/>
                    <a:p>
                      <a:pPr algn="ctr" fontAlgn="ctr"/>
                      <a:r>
                        <a:rPr lang="zh-TW" altLang="en-US" sz="1800" b="1" u="none" strike="noStrike" dirty="0">
                          <a:effectLst/>
                        </a:rPr>
                        <a:t>是否針對於獎助生落實加保商業保險規範及</a:t>
                      </a:r>
                      <a:r>
                        <a:rPr lang="zh-TW" altLang="en-US" sz="1800" b="1" u="none" strike="noStrike" dirty="0" smtClean="0">
                          <a:effectLst/>
                        </a:rPr>
                        <a:t>措施</a:t>
                      </a:r>
                      <a:endParaRPr lang="zh-TW" altLang="en-US" sz="1800" b="1" i="0" u="none" strike="noStrike" dirty="0">
                        <a:solidFill>
                          <a:srgbClr val="000000"/>
                        </a:solidFill>
                        <a:effectLst/>
                        <a:latin typeface="標楷體" panose="03000509000000000000" pitchFamily="65" charset="-120"/>
                        <a:ea typeface="標楷體" panose="03000509000000000000" pitchFamily="65" charset="-120"/>
                      </a:endParaRPr>
                    </a:p>
                  </a:txBody>
                  <a:tcPr marL="5981" marR="5981" marT="5981" marB="0" anchor="ctr"/>
                </a:tc>
                <a:tc>
                  <a:txBody>
                    <a:bodyPr/>
                    <a:lstStyle/>
                    <a:p>
                      <a:pPr algn="ctr" fontAlgn="ctr"/>
                      <a:r>
                        <a:rPr lang="zh-TW" altLang="en-US" sz="1800" b="1" u="none" strike="noStrike" dirty="0">
                          <a:effectLst/>
                        </a:rPr>
                        <a:t>獎助生與兼任助理相關訊息發布專區資訊調整與權益告知</a:t>
                      </a:r>
                      <a:endParaRPr lang="zh-TW" altLang="en-US" sz="1800" b="1" i="0" u="none" strike="noStrike" dirty="0">
                        <a:solidFill>
                          <a:srgbClr val="000000"/>
                        </a:solidFill>
                        <a:effectLst/>
                        <a:latin typeface="標楷體" panose="03000509000000000000" pitchFamily="65" charset="-120"/>
                        <a:ea typeface="標楷體" panose="03000509000000000000" pitchFamily="65" charset="-120"/>
                      </a:endParaRPr>
                    </a:p>
                  </a:txBody>
                  <a:tcPr marL="5981" marR="5981" marT="5981" marB="0" anchor="ctr"/>
                </a:tc>
                <a:extLst>
                  <a:ext uri="{0D108BD9-81ED-4DB2-BD59-A6C34878D82A}">
                    <a16:rowId xmlns:a16="http://schemas.microsoft.com/office/drawing/2014/main" val="10000"/>
                  </a:ext>
                </a:extLst>
              </a:tr>
              <a:tr h="3958391">
                <a:tc>
                  <a:txBody>
                    <a:bodyPr/>
                    <a:lstStyle/>
                    <a:p>
                      <a:pPr algn="ctr" fontAlgn="ctr"/>
                      <a:r>
                        <a:rPr lang="zh-TW" altLang="en-US" sz="1800" u="none" strike="noStrike" dirty="0">
                          <a:effectLst/>
                        </a:rPr>
                        <a:t>校內規劃</a:t>
                      </a:r>
                      <a:br>
                        <a:rPr lang="zh-TW" altLang="en-US" sz="1800" u="none" strike="noStrike" dirty="0">
                          <a:effectLst/>
                        </a:rPr>
                      </a:br>
                      <a:r>
                        <a:rPr lang="zh-TW" altLang="en-US" sz="1800" u="none" strike="noStrike" dirty="0">
                          <a:effectLst/>
                        </a:rPr>
                        <a:t>建置情形</a:t>
                      </a:r>
                      <a:endParaRPr lang="zh-TW" altLang="en-US" sz="1800" b="0" i="0" u="none" strike="noStrike" dirty="0">
                        <a:solidFill>
                          <a:srgbClr val="000000"/>
                        </a:solidFill>
                        <a:effectLst/>
                        <a:latin typeface="標楷體" panose="03000509000000000000" pitchFamily="65" charset="-120"/>
                        <a:ea typeface="標楷體" panose="03000509000000000000" pitchFamily="65" charset="-120"/>
                      </a:endParaRPr>
                    </a:p>
                  </a:txBody>
                  <a:tcPr marL="5981" marR="5981" marT="5981" marB="0" anchor="ctr"/>
                </a:tc>
                <a:tc>
                  <a:txBody>
                    <a:bodyPr/>
                    <a:lstStyle/>
                    <a:p>
                      <a:pPr algn="l" fontAlgn="ctr"/>
                      <a:r>
                        <a:rPr lang="en-US" altLang="zh-TW" sz="1800" u="none" strike="noStrike" dirty="0" smtClean="0">
                          <a:effectLst/>
                        </a:rPr>
                        <a:t>1.</a:t>
                      </a:r>
                      <a:r>
                        <a:rPr lang="zh-TW" altLang="en-US" sz="1800" u="none" strike="noStrike" dirty="0">
                          <a:effectLst/>
                        </a:rPr>
                        <a:t>整體校內分流規範調整</a:t>
                      </a:r>
                      <a:r>
                        <a:rPr lang="zh-TW" altLang="en-US" sz="1800" u="none" strike="noStrike" dirty="0" smtClean="0">
                          <a:effectLst/>
                        </a:rPr>
                        <a:t>情形</a:t>
                      </a:r>
                      <a:endParaRPr lang="en-US" altLang="zh-TW" sz="1800" u="none" strike="noStrike" dirty="0" smtClean="0">
                        <a:effectLst/>
                      </a:endParaRPr>
                    </a:p>
                    <a:p>
                      <a:pPr algn="l" fontAlgn="ctr"/>
                      <a:endParaRPr lang="en-US" altLang="zh-TW" sz="1800" u="none" strike="noStrike" dirty="0" smtClean="0">
                        <a:effectLst/>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altLang="zh-TW" sz="1800" u="none" strike="noStrike" dirty="0" smtClean="0">
                          <a:effectLst/>
                        </a:rPr>
                        <a:t>2.</a:t>
                      </a:r>
                      <a:r>
                        <a:rPr lang="zh-TW" altLang="en-US" sz="1800" u="none" strike="noStrike" dirty="0" smtClean="0">
                          <a:effectLst/>
                        </a:rPr>
                        <a:t>相關章則修正情形</a:t>
                      </a:r>
                      <a:endParaRPr lang="en-US" altLang="zh-TW" sz="1800" b="0" i="0" u="none" strike="noStrike" dirty="0" smtClean="0">
                        <a:solidFill>
                          <a:srgbClr val="000000"/>
                        </a:solidFill>
                        <a:effectLst/>
                        <a:latin typeface="標楷體" panose="03000509000000000000" pitchFamily="65" charset="-120"/>
                        <a:ea typeface="標楷體" panose="03000509000000000000" pitchFamily="65" charset="-120"/>
                      </a:endParaRPr>
                    </a:p>
                    <a:p>
                      <a:pPr algn="l" fontAlgn="ctr"/>
                      <a:endParaRPr lang="en-US" altLang="zh-TW" sz="1800" u="none" strike="noStrike" dirty="0" smtClean="0">
                        <a:effectLst/>
                      </a:endParaRPr>
                    </a:p>
                    <a:p>
                      <a:pPr algn="l" fontAlgn="ctr"/>
                      <a:r>
                        <a:rPr lang="en-US" altLang="zh-TW" sz="1800" u="none" strike="noStrike" dirty="0" smtClean="0">
                          <a:effectLst/>
                        </a:rPr>
                        <a:t>3.</a:t>
                      </a:r>
                      <a:r>
                        <a:rPr lang="zh-TW" altLang="en-US" sz="1800" u="none" strike="noStrike" dirty="0" smtClean="0">
                          <a:effectLst/>
                        </a:rPr>
                        <a:t>分流現況                                       （統計研究</a:t>
                      </a:r>
                      <a:r>
                        <a:rPr lang="zh-TW" altLang="en-US" sz="1800" u="none" strike="noStrike" dirty="0">
                          <a:effectLst/>
                        </a:rPr>
                        <a:t>獎助生、教學獎助生、附服務負擔助學生現況</a:t>
                      </a:r>
                      <a:r>
                        <a:rPr lang="zh-TW" altLang="en-US" sz="1800" u="none" strike="noStrike" dirty="0" smtClean="0">
                          <a:effectLst/>
                        </a:rPr>
                        <a:t>）                                                                                                                                                                                                                                                                                                                                                                      </a:t>
                      </a:r>
                      <a:endParaRPr lang="en-US" altLang="zh-TW" sz="1800" b="0" i="0" u="none" strike="noStrike" dirty="0">
                        <a:solidFill>
                          <a:srgbClr val="000000"/>
                        </a:solidFill>
                        <a:effectLst/>
                        <a:latin typeface="標楷體" panose="03000509000000000000" pitchFamily="65" charset="-120"/>
                        <a:ea typeface="標楷體" panose="03000509000000000000" pitchFamily="65" charset="-120"/>
                      </a:endParaRPr>
                    </a:p>
                  </a:txBody>
                  <a:tcPr marL="5981" marR="5981" marT="5981" marB="0" anchor="ctr"/>
                </a:tc>
                <a:tc>
                  <a:txBody>
                    <a:bodyPr/>
                    <a:lstStyle/>
                    <a:p>
                      <a:pPr algn="l" fontAlgn="t"/>
                      <a:r>
                        <a:rPr lang="en-US" altLang="zh-TW" sz="1800" u="none" strike="noStrike" dirty="0">
                          <a:effectLst/>
                        </a:rPr>
                        <a:t>1.</a:t>
                      </a:r>
                      <a:r>
                        <a:rPr lang="zh-TW" altLang="en-US" sz="1800" u="none" strike="noStrike" dirty="0">
                          <a:effectLst/>
                        </a:rPr>
                        <a:t>廣徵意見         </a:t>
                      </a:r>
                      <a:br>
                        <a:rPr lang="zh-TW" altLang="en-US" sz="1800" u="none" strike="noStrike" dirty="0">
                          <a:effectLst/>
                        </a:rPr>
                      </a:br>
                      <a:endParaRPr lang="en-US" altLang="zh-TW" sz="1800" u="none" strike="noStrike" dirty="0" smtClean="0">
                        <a:effectLst/>
                      </a:endParaRPr>
                    </a:p>
                    <a:p>
                      <a:pPr algn="l" fontAlgn="t"/>
                      <a:r>
                        <a:rPr lang="en-US" altLang="zh-TW" sz="1800" u="none" strike="noStrike" dirty="0" smtClean="0">
                          <a:effectLst/>
                        </a:rPr>
                        <a:t>2</a:t>
                      </a:r>
                      <a:r>
                        <a:rPr lang="en-US" altLang="zh-TW" sz="1800" u="none" strike="noStrike" dirty="0">
                          <a:effectLst/>
                        </a:rPr>
                        <a:t>.</a:t>
                      </a:r>
                      <a:r>
                        <a:rPr lang="zh-TW" altLang="en-US" sz="1800" u="none" strike="noStrike" dirty="0">
                          <a:effectLst/>
                        </a:rPr>
                        <a:t>學生或工會代表</a:t>
                      </a:r>
                      <a:r>
                        <a:rPr lang="zh-TW" altLang="en-US" sz="1800" u="none" strike="noStrike" dirty="0" smtClean="0">
                          <a:effectLst/>
                        </a:rPr>
                        <a:t>參與</a:t>
                      </a:r>
                      <a:endParaRPr lang="en-US" altLang="zh-TW" sz="1800" u="none" strike="noStrike" dirty="0" smtClean="0">
                        <a:effectLst/>
                      </a:endParaRPr>
                    </a:p>
                    <a:p>
                      <a:pPr algn="l" fontAlgn="t"/>
                      <a:r>
                        <a:rPr lang="zh-TW" altLang="en-US" sz="1800" u="none" strike="noStrike" dirty="0" smtClean="0">
                          <a:effectLst/>
                        </a:rPr>
                        <a:t>                      </a:t>
                      </a:r>
                      <a:r>
                        <a:rPr lang="zh-TW" altLang="en-US" sz="1800" u="none" strike="noStrike" dirty="0">
                          <a:effectLst/>
                        </a:rPr>
                        <a:t/>
                      </a:r>
                      <a:br>
                        <a:rPr lang="zh-TW" altLang="en-US" sz="1800" u="none" strike="noStrike" dirty="0">
                          <a:effectLst/>
                        </a:rPr>
                      </a:br>
                      <a:r>
                        <a:rPr lang="en-US" altLang="zh-TW" sz="1800" u="none" strike="noStrike" dirty="0">
                          <a:effectLst/>
                        </a:rPr>
                        <a:t>3.</a:t>
                      </a:r>
                      <a:r>
                        <a:rPr lang="zh-TW" altLang="en-US" sz="1800" u="none" strike="noStrike" dirty="0">
                          <a:effectLst/>
                        </a:rPr>
                        <a:t>專家學者代表參與</a:t>
                      </a:r>
                      <a:br>
                        <a:rPr lang="zh-TW" altLang="en-US" sz="1800" u="none" strike="noStrike" dirty="0">
                          <a:effectLst/>
                        </a:rPr>
                      </a:br>
                      <a:endParaRPr lang="en-US" altLang="zh-TW" sz="1800" u="none" strike="noStrike" dirty="0" smtClean="0">
                        <a:effectLst/>
                      </a:endParaRPr>
                    </a:p>
                    <a:p>
                      <a:pPr algn="l" fontAlgn="t"/>
                      <a:r>
                        <a:rPr lang="en-US" altLang="zh-TW" sz="1800" u="none" strike="noStrike" dirty="0" smtClean="0">
                          <a:effectLst/>
                        </a:rPr>
                        <a:t>4</a:t>
                      </a:r>
                      <a:r>
                        <a:rPr lang="en-US" altLang="zh-TW" sz="1800" u="none" strike="noStrike" dirty="0">
                          <a:effectLst/>
                        </a:rPr>
                        <a:t>.</a:t>
                      </a:r>
                      <a:r>
                        <a:rPr lang="zh-TW" altLang="en-US" sz="1800" u="none" strike="noStrike" dirty="0">
                          <a:effectLst/>
                        </a:rPr>
                        <a:t>公開會議紀錄           </a:t>
                      </a:r>
                      <a:br>
                        <a:rPr lang="zh-TW" altLang="en-US" sz="1800" u="none" strike="noStrike" dirty="0">
                          <a:effectLst/>
                        </a:rPr>
                      </a:br>
                      <a:r>
                        <a:rPr lang="zh-TW" altLang="en-US" sz="1800" u="none" strike="noStrike" dirty="0" smtClean="0">
                          <a:effectLst/>
                        </a:rPr>
                        <a:t>                 </a:t>
                      </a:r>
                      <a:r>
                        <a:rPr lang="zh-TW" altLang="en-US" sz="1800" u="none" strike="noStrike" dirty="0">
                          <a:effectLst/>
                        </a:rPr>
                        <a:t/>
                      </a:r>
                      <a:br>
                        <a:rPr lang="zh-TW" altLang="en-US" sz="1800" u="none" strike="noStrike" dirty="0">
                          <a:effectLst/>
                        </a:rPr>
                      </a:br>
                      <a:r>
                        <a:rPr lang="en-US" altLang="zh-TW" sz="1800" u="none" strike="noStrike" dirty="0" smtClean="0">
                          <a:effectLst/>
                        </a:rPr>
                        <a:t>5</a:t>
                      </a:r>
                      <a:r>
                        <a:rPr lang="en-US" altLang="zh-TW" sz="1800" u="none" strike="noStrike" dirty="0">
                          <a:effectLst/>
                        </a:rPr>
                        <a:t>.</a:t>
                      </a:r>
                      <a:r>
                        <a:rPr lang="zh-TW" altLang="en-US" sz="1800" u="none" strike="noStrike" dirty="0">
                          <a:effectLst/>
                        </a:rPr>
                        <a:t>相關規定經公告           </a:t>
                      </a:r>
                      <a:br>
                        <a:rPr lang="zh-TW" altLang="en-US" sz="1800" u="none" strike="noStrike" dirty="0">
                          <a:effectLst/>
                        </a:rPr>
                      </a:br>
                      <a:r>
                        <a:rPr lang="zh-TW" altLang="en-US" sz="1800" u="none" strike="noStrike" dirty="0" smtClean="0">
                          <a:effectLst/>
                        </a:rPr>
                        <a:t>           </a:t>
                      </a:r>
                      <a:r>
                        <a:rPr lang="zh-TW" altLang="en-US" sz="1800" u="none" strike="noStrike" dirty="0">
                          <a:effectLst/>
                        </a:rPr>
                        <a:t/>
                      </a:r>
                      <a:br>
                        <a:rPr lang="zh-TW" altLang="en-US" sz="1800" u="none" strike="noStrike" dirty="0">
                          <a:effectLst/>
                        </a:rPr>
                      </a:br>
                      <a:r>
                        <a:rPr lang="en-US" altLang="zh-TW" sz="1800" u="none" strike="noStrike" dirty="0" smtClean="0">
                          <a:effectLst/>
                        </a:rPr>
                        <a:t>6</a:t>
                      </a:r>
                      <a:r>
                        <a:rPr lang="en-US" altLang="zh-TW" sz="1800" u="none" strike="noStrike" dirty="0">
                          <a:effectLst/>
                        </a:rPr>
                        <a:t>.</a:t>
                      </a:r>
                      <a:r>
                        <a:rPr lang="zh-TW" altLang="en-US" sz="1800" u="none" strike="noStrike" dirty="0">
                          <a:effectLst/>
                        </a:rPr>
                        <a:t>其他民主程序之踐行</a:t>
                      </a:r>
                      <a:r>
                        <a:rPr lang="zh-TW" altLang="en-US" sz="1800" u="none" strike="noStrike" dirty="0" smtClean="0">
                          <a:effectLst/>
                        </a:rPr>
                        <a:t>方式</a:t>
                      </a:r>
                      <a:endParaRPr lang="en-US" altLang="zh-TW" sz="1800" b="0" i="0" u="none" strike="noStrike" dirty="0">
                        <a:solidFill>
                          <a:srgbClr val="000000"/>
                        </a:solidFill>
                        <a:effectLst/>
                        <a:latin typeface="標楷體" panose="03000509000000000000" pitchFamily="65" charset="-120"/>
                        <a:ea typeface="標楷體" panose="03000509000000000000" pitchFamily="65" charset="-120"/>
                      </a:endParaRPr>
                    </a:p>
                  </a:txBody>
                  <a:tcPr marL="5981" marR="5981" marT="5981" marB="0"/>
                </a:tc>
                <a:tc>
                  <a:txBody>
                    <a:bodyPr/>
                    <a:lstStyle/>
                    <a:p>
                      <a:pPr algn="l" fontAlgn="t"/>
                      <a:r>
                        <a:rPr lang="en-US" altLang="zh-TW" sz="1800" u="none" strike="noStrike" dirty="0">
                          <a:effectLst/>
                        </a:rPr>
                        <a:t>1.</a:t>
                      </a:r>
                      <a:r>
                        <a:rPr lang="zh-TW" altLang="en-US" sz="1800" u="none" strike="noStrike" dirty="0">
                          <a:effectLst/>
                        </a:rPr>
                        <a:t>爭議處理機制    </a:t>
                      </a:r>
                      <a:br>
                        <a:rPr lang="zh-TW" altLang="en-US" sz="1800" u="none" strike="noStrike" dirty="0">
                          <a:effectLst/>
                        </a:rPr>
                      </a:br>
                      <a:r>
                        <a:rPr lang="zh-TW" altLang="en-US" sz="1800" u="none" strike="noStrike" dirty="0" smtClean="0">
                          <a:effectLst/>
                        </a:rPr>
                        <a:t>              </a:t>
                      </a:r>
                      <a:r>
                        <a:rPr lang="zh-TW" altLang="en-US" sz="1800" u="none" strike="noStrike" dirty="0">
                          <a:effectLst/>
                        </a:rPr>
                        <a:t/>
                      </a:r>
                      <a:br>
                        <a:rPr lang="zh-TW" altLang="en-US" sz="1800" u="none" strike="noStrike" dirty="0">
                          <a:effectLst/>
                        </a:rPr>
                      </a:br>
                      <a:r>
                        <a:rPr lang="en-US" altLang="zh-TW" sz="1800" u="none" strike="noStrike" dirty="0" smtClean="0">
                          <a:effectLst/>
                        </a:rPr>
                        <a:t>2</a:t>
                      </a:r>
                      <a:r>
                        <a:rPr lang="en-US" altLang="zh-TW" sz="1800" u="none" strike="noStrike" dirty="0">
                          <a:effectLst/>
                        </a:rPr>
                        <a:t>.</a:t>
                      </a:r>
                      <a:r>
                        <a:rPr lang="zh-TW" altLang="en-US" sz="1800" u="none" strike="noStrike" dirty="0">
                          <a:effectLst/>
                        </a:rPr>
                        <a:t>爭議處理平台設置成員身分包括（應增加學生代表比率</a:t>
                      </a:r>
                      <a:r>
                        <a:rPr lang="zh-TW" altLang="en-US" sz="1800" u="none" strike="noStrike" dirty="0" smtClean="0">
                          <a:effectLst/>
                        </a:rPr>
                        <a:t>）</a:t>
                      </a:r>
                      <a:r>
                        <a:rPr lang="en-US" altLang="zh-TW" sz="1800" u="none" strike="noStrike" dirty="0" smtClean="0">
                          <a:effectLst/>
                        </a:rPr>
                        <a:t> </a:t>
                      </a:r>
                      <a:r>
                        <a:rPr lang="en-US" altLang="zh-TW" sz="1800" u="none" strike="noStrike" dirty="0">
                          <a:effectLst/>
                        </a:rPr>
                        <a:t/>
                      </a:r>
                      <a:br>
                        <a:rPr lang="en-US" altLang="zh-TW" sz="1800" u="none" strike="noStrike" dirty="0">
                          <a:effectLst/>
                        </a:rPr>
                      </a:br>
                      <a:endParaRPr lang="en-US" altLang="zh-TW" sz="1800" b="0" i="0" u="none" strike="noStrike" dirty="0">
                        <a:solidFill>
                          <a:srgbClr val="000000"/>
                        </a:solidFill>
                        <a:effectLst/>
                        <a:latin typeface="標楷體" panose="03000509000000000000" pitchFamily="65" charset="-120"/>
                        <a:ea typeface="標楷體" panose="03000509000000000000" pitchFamily="65" charset="-120"/>
                      </a:endParaRPr>
                    </a:p>
                  </a:txBody>
                  <a:tcPr marL="5981" marR="5981" marT="5981" marB="0"/>
                </a:tc>
                <a:tc>
                  <a:txBody>
                    <a:bodyPr/>
                    <a:lstStyle/>
                    <a:p>
                      <a:pPr algn="l" fontAlgn="t"/>
                      <a:r>
                        <a:rPr lang="zh-TW" altLang="en-US" sz="1800" u="none" strike="noStrike" dirty="0">
                          <a:effectLst/>
                        </a:rPr>
                        <a:t>□否：</a:t>
                      </a:r>
                      <a:br>
                        <a:rPr lang="zh-TW" altLang="en-US" sz="1800" u="none" strike="noStrike" dirty="0">
                          <a:effectLst/>
                        </a:rPr>
                      </a:br>
                      <a:r>
                        <a:rPr lang="zh-TW" altLang="en-US" sz="1800" u="none" strike="noStrike" dirty="0">
                          <a:effectLst/>
                        </a:rPr>
                        <a:t>原因</a:t>
                      </a:r>
                      <a:br>
                        <a:rPr lang="zh-TW" altLang="en-US" sz="1800" u="none" strike="noStrike" dirty="0">
                          <a:effectLst/>
                        </a:rPr>
                      </a:br>
                      <a:r>
                        <a:rPr lang="zh-TW" altLang="en-US" sz="1800" u="none" strike="noStrike" dirty="0">
                          <a:effectLst/>
                        </a:rPr>
                        <a:t>                 </a:t>
                      </a:r>
                      <a:br>
                        <a:rPr lang="zh-TW" altLang="en-US" sz="1800" u="none" strike="noStrike" dirty="0">
                          <a:effectLst/>
                        </a:rPr>
                      </a:br>
                      <a:r>
                        <a:rPr lang="zh-TW" altLang="en-US" sz="1800" u="none" strike="noStrike" dirty="0">
                          <a:effectLst/>
                        </a:rPr>
                        <a:t>□是：               學生平安保險外，已依本部補助大專校院辦理團體保險要點規定投保</a:t>
                      </a:r>
                      <a:br>
                        <a:rPr lang="zh-TW" altLang="en-US" sz="1800" u="none" strike="noStrike" dirty="0">
                          <a:effectLst/>
                        </a:rPr>
                      </a:br>
                      <a:r>
                        <a:rPr lang="zh-TW" altLang="en-US" sz="1800" u="none" strike="noStrike" dirty="0">
                          <a:effectLst/>
                        </a:rPr>
                        <a:t/>
                      </a:r>
                      <a:br>
                        <a:rPr lang="zh-TW" altLang="en-US" sz="1800" u="none" strike="noStrike" dirty="0">
                          <a:effectLst/>
                        </a:rPr>
                      </a:br>
                      <a:r>
                        <a:rPr lang="zh-TW" altLang="en-US" sz="1800" u="none" strike="noStrike" dirty="0">
                          <a:effectLst/>
                        </a:rPr>
                        <a:t>□其他：</a:t>
                      </a:r>
                      <a:br>
                        <a:rPr lang="zh-TW" altLang="en-US" sz="1800" u="none" strike="noStrike" dirty="0">
                          <a:effectLst/>
                        </a:rPr>
                      </a:br>
                      <a:r>
                        <a:rPr lang="zh-TW" altLang="en-US" sz="1800" u="none" strike="noStrike" dirty="0" smtClean="0">
                          <a:effectLst/>
                        </a:rPr>
                        <a:t>學校</a:t>
                      </a:r>
                      <a:r>
                        <a:rPr lang="zh-TW" altLang="en-US" sz="1800" u="none" strike="noStrike" dirty="0">
                          <a:effectLst/>
                        </a:rPr>
                        <a:t>自行為學生投保其他保險名稱及</a:t>
                      </a:r>
                      <a:r>
                        <a:rPr lang="zh-TW" altLang="en-US" sz="1800" u="none" strike="noStrike" dirty="0" smtClean="0">
                          <a:effectLst/>
                        </a:rPr>
                        <a:t>額度</a:t>
                      </a:r>
                      <a:endParaRPr lang="en-US" altLang="zh-TW" sz="1800" b="0" i="0" u="none" strike="noStrike" dirty="0">
                        <a:solidFill>
                          <a:srgbClr val="000000"/>
                        </a:solidFill>
                        <a:effectLst/>
                        <a:latin typeface="標楷體" panose="03000509000000000000" pitchFamily="65" charset="-120"/>
                        <a:ea typeface="標楷體" panose="03000509000000000000" pitchFamily="65" charset="-120"/>
                      </a:endParaRPr>
                    </a:p>
                  </a:txBody>
                  <a:tcPr marL="5981" marR="5981" marT="5981" marB="0"/>
                </a:tc>
                <a:tc>
                  <a:txBody>
                    <a:bodyPr/>
                    <a:lstStyle/>
                    <a:p>
                      <a:pPr algn="l" fontAlgn="t"/>
                      <a:r>
                        <a:rPr lang="en-US" altLang="zh-TW" sz="1800" u="none" strike="noStrike" dirty="0">
                          <a:effectLst/>
                        </a:rPr>
                        <a:t>1.</a:t>
                      </a:r>
                      <a:r>
                        <a:rPr lang="zh-TW" altLang="en-US" sz="1800" u="none" strike="noStrike" dirty="0">
                          <a:effectLst/>
                        </a:rPr>
                        <a:t>是否設置專區</a:t>
                      </a:r>
                      <a:br>
                        <a:rPr lang="zh-TW" altLang="en-US" sz="1800" u="none" strike="noStrike" dirty="0">
                          <a:effectLst/>
                        </a:rPr>
                      </a:br>
                      <a:r>
                        <a:rPr lang="zh-TW" altLang="en-US" sz="1800" u="none" strike="noStrike" dirty="0" smtClean="0">
                          <a:effectLst/>
                        </a:rPr>
                        <a:t>網址</a:t>
                      </a:r>
                      <a:r>
                        <a:rPr lang="zh-TW" altLang="en-US" sz="1800" u="none" strike="noStrike" dirty="0">
                          <a:effectLst/>
                        </a:rPr>
                        <a:t>：</a:t>
                      </a:r>
                      <a:r>
                        <a:rPr lang="en-US" altLang="zh-TW" sz="1800" u="none" strike="noStrike" dirty="0">
                          <a:effectLst/>
                        </a:rPr>
                        <a:t>_______</a:t>
                      </a:r>
                      <a:br>
                        <a:rPr lang="en-US" altLang="zh-TW" sz="1800" u="none" strike="noStrike" dirty="0">
                          <a:effectLst/>
                        </a:rPr>
                      </a:br>
                      <a:endParaRPr lang="en-US" altLang="zh-TW" sz="1800" u="none" strike="noStrike" dirty="0" smtClean="0">
                        <a:effectLst/>
                      </a:endParaRPr>
                    </a:p>
                    <a:p>
                      <a:pPr algn="l" fontAlgn="t"/>
                      <a:r>
                        <a:rPr lang="en-US" altLang="zh-TW" sz="1800" u="none" strike="noStrike" dirty="0" smtClean="0">
                          <a:effectLst/>
                        </a:rPr>
                        <a:t>2</a:t>
                      </a:r>
                      <a:r>
                        <a:rPr lang="en-US" altLang="zh-TW" sz="1800" u="none" strike="noStrike" dirty="0">
                          <a:effectLst/>
                        </a:rPr>
                        <a:t>.</a:t>
                      </a:r>
                      <a:r>
                        <a:rPr lang="zh-TW" altLang="en-US" sz="1800" u="none" strike="noStrike" dirty="0">
                          <a:effectLst/>
                        </a:rPr>
                        <a:t>是否明確調整各類獎助生定義範疇</a:t>
                      </a:r>
                      <a:br>
                        <a:rPr lang="zh-TW" altLang="en-US" sz="1800" u="none" strike="noStrike" dirty="0">
                          <a:effectLst/>
                        </a:rPr>
                      </a:br>
                      <a:endParaRPr lang="en-US" altLang="zh-TW" sz="1800" u="none" strike="noStrike" dirty="0" smtClean="0">
                        <a:effectLst/>
                      </a:endParaRPr>
                    </a:p>
                    <a:p>
                      <a:pPr algn="l" fontAlgn="t"/>
                      <a:r>
                        <a:rPr lang="en-US" altLang="zh-TW" sz="1800" u="none" strike="noStrike" dirty="0" smtClean="0">
                          <a:effectLst/>
                        </a:rPr>
                        <a:t>3</a:t>
                      </a:r>
                      <a:r>
                        <a:rPr lang="en-US" altLang="zh-TW" sz="1800" u="none" strike="noStrike" dirty="0">
                          <a:effectLst/>
                        </a:rPr>
                        <a:t>.</a:t>
                      </a:r>
                      <a:r>
                        <a:rPr lang="zh-TW" altLang="en-US" sz="1800" u="none" strike="noStrike" dirty="0">
                          <a:effectLst/>
                        </a:rPr>
                        <a:t>是否明確告知各類獎助生與勞雇型兼任助理之權利義務</a:t>
                      </a:r>
                      <a:br>
                        <a:rPr lang="zh-TW" altLang="en-US" sz="1800" u="none" strike="noStrike" dirty="0">
                          <a:effectLst/>
                        </a:rPr>
                      </a:br>
                      <a:endParaRPr lang="zh-TW" altLang="en-US" sz="1800" b="0" i="0" u="none" strike="noStrike" dirty="0">
                        <a:solidFill>
                          <a:srgbClr val="000000"/>
                        </a:solidFill>
                        <a:effectLst/>
                        <a:latin typeface="標楷體" panose="03000509000000000000" pitchFamily="65" charset="-120"/>
                        <a:ea typeface="標楷體" panose="03000509000000000000" pitchFamily="65" charset="-120"/>
                      </a:endParaRPr>
                    </a:p>
                  </a:txBody>
                  <a:tcPr marL="5981" marR="5981" marT="5981" marB="0"/>
                </a:tc>
                <a:extLst>
                  <a:ext uri="{0D108BD9-81ED-4DB2-BD59-A6C34878D82A}">
                    <a16:rowId xmlns:a16="http://schemas.microsoft.com/office/drawing/2014/main" val="10001"/>
                  </a:ext>
                </a:extLst>
              </a:tr>
            </a:tbl>
          </a:graphicData>
        </a:graphic>
      </p:graphicFrame>
      <p:sp>
        <p:nvSpPr>
          <p:cNvPr id="5" name="標題 1"/>
          <p:cNvSpPr txBox="1">
            <a:spLocks/>
          </p:cNvSpPr>
          <p:nvPr/>
        </p:nvSpPr>
        <p:spPr>
          <a:xfrm>
            <a:off x="4524852" y="793330"/>
            <a:ext cx="2498247" cy="461319"/>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zh-TW" altLang="en-US" sz="2400" dirty="0" smtClean="0">
                <a:solidFill>
                  <a:schemeClr val="tx2">
                    <a:lumMod val="75000"/>
                  </a:schemeClr>
                </a:solidFill>
              </a:rPr>
              <a:t>學校自行檢核表</a:t>
            </a:r>
            <a:endParaRPr lang="zh-TW" altLang="en-US" sz="2400" dirty="0">
              <a:solidFill>
                <a:schemeClr val="tx2">
                  <a:lumMod val="75000"/>
                </a:schemeClr>
              </a:solidFill>
            </a:endParaRPr>
          </a:p>
        </p:txBody>
      </p:sp>
      <p:sp>
        <p:nvSpPr>
          <p:cNvPr id="6"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28</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287834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000" b="1" dirty="0" smtClean="0"/>
              <a:t>壹、背景說明</a:t>
            </a:r>
            <a:endParaRPr lang="zh-TW" altLang="en-US" sz="4000" b="1" dirty="0"/>
          </a:p>
        </p:txBody>
      </p:sp>
      <p:sp>
        <p:nvSpPr>
          <p:cNvPr id="3" name="內容版面配置區 2"/>
          <p:cNvSpPr>
            <a:spLocks noGrp="1"/>
          </p:cNvSpPr>
          <p:nvPr>
            <p:ph idx="1"/>
          </p:nvPr>
        </p:nvSpPr>
        <p:spPr>
          <a:xfrm>
            <a:off x="677334" y="1631092"/>
            <a:ext cx="8596668" cy="4514335"/>
          </a:xfrm>
        </p:spPr>
        <p:txBody>
          <a:bodyPr>
            <a:normAutofit lnSpcReduction="10000"/>
          </a:bodyPr>
          <a:lstStyle/>
          <a:p>
            <a:pPr marL="0" indent="0">
              <a:buNone/>
            </a:pPr>
            <a:r>
              <a:rPr lang="zh-TW" altLang="en-US" sz="3000" b="1" dirty="0" smtClean="0"/>
              <a:t>自</a:t>
            </a:r>
            <a:r>
              <a:rPr lang="en-US" altLang="zh-TW" sz="3000" b="1" dirty="0" smtClean="0"/>
              <a:t>104</a:t>
            </a:r>
            <a:r>
              <a:rPr lang="zh-TW" altLang="en-US" sz="3000" b="1" dirty="0"/>
              <a:t>年</a:t>
            </a:r>
            <a:r>
              <a:rPr lang="en-US" altLang="zh-TW" sz="3000" b="1" dirty="0"/>
              <a:t>6</a:t>
            </a:r>
            <a:r>
              <a:rPr lang="zh-TW" altLang="en-US" sz="3000" b="1" dirty="0"/>
              <a:t>月</a:t>
            </a:r>
            <a:r>
              <a:rPr lang="en-US" altLang="zh-TW" sz="3000" b="1" dirty="0"/>
              <a:t>17</a:t>
            </a:r>
            <a:r>
              <a:rPr lang="zh-TW" altLang="en-US" sz="3000" b="1" dirty="0"/>
              <a:t>日</a:t>
            </a:r>
            <a:r>
              <a:rPr lang="zh-TW" altLang="en-US" sz="3000" b="1" dirty="0" smtClean="0"/>
              <a:t>教育部與勞動部分</a:t>
            </a:r>
            <a:r>
              <a:rPr lang="zh-TW" altLang="en-US" sz="3000" b="1" dirty="0"/>
              <a:t>訂原則規範，朝學習與勞動</a:t>
            </a:r>
            <a:r>
              <a:rPr lang="zh-TW" altLang="en-US" sz="3000" b="1" dirty="0" smtClean="0"/>
              <a:t>分流實施</a:t>
            </a:r>
            <a:endParaRPr lang="zh-TW" altLang="en-US" sz="3000" b="1" dirty="0"/>
          </a:p>
          <a:p>
            <a:r>
              <a:rPr lang="zh-TW" altLang="en-US" sz="2800" dirty="0"/>
              <a:t>為解決大學學生兼任助理定位</a:t>
            </a:r>
            <a:r>
              <a:rPr lang="zh-TW" altLang="en-US" sz="2800" dirty="0" smtClean="0"/>
              <a:t>問題，</a:t>
            </a:r>
            <a:r>
              <a:rPr lang="zh-TW" altLang="zh-TW" sz="2800" dirty="0" smtClean="0"/>
              <a:t>兼顧</a:t>
            </a:r>
            <a:r>
              <a:rPr lang="zh-TW" altLang="zh-TW" sz="2800" dirty="0"/>
              <a:t>大學培育人才之目的與保障學生兼任助理之學習與勞動</a:t>
            </a:r>
            <a:r>
              <a:rPr lang="zh-TW" altLang="zh-TW" sz="2800" dirty="0" smtClean="0"/>
              <a:t>權益</a:t>
            </a:r>
            <a:r>
              <a:rPr lang="zh-TW" altLang="en-US" sz="2800" dirty="0" smtClean="0"/>
              <a:t>。</a:t>
            </a:r>
            <a:endParaRPr lang="en-US" altLang="zh-TW" sz="2800" dirty="0" smtClean="0"/>
          </a:p>
          <a:p>
            <a:r>
              <a:rPr lang="zh-TW" altLang="en-US" sz="2800" dirty="0" smtClean="0"/>
              <a:t>教育部</a:t>
            </a:r>
            <a:r>
              <a:rPr lang="zh-TW" altLang="en-US" sz="2800" dirty="0"/>
              <a:t>與勞動部於</a:t>
            </a:r>
            <a:r>
              <a:rPr lang="en-US" altLang="zh-TW" sz="2800" dirty="0"/>
              <a:t>104</a:t>
            </a:r>
            <a:r>
              <a:rPr lang="zh-TW" altLang="en-US" sz="2800" dirty="0"/>
              <a:t>年</a:t>
            </a:r>
            <a:r>
              <a:rPr lang="en-US" altLang="zh-TW" sz="2800" dirty="0"/>
              <a:t>6</a:t>
            </a:r>
            <a:r>
              <a:rPr lang="zh-TW" altLang="en-US" sz="2800" dirty="0"/>
              <a:t>月</a:t>
            </a:r>
            <a:r>
              <a:rPr lang="en-US" altLang="zh-TW" sz="2800" dirty="0"/>
              <a:t>17</a:t>
            </a:r>
            <a:r>
              <a:rPr lang="zh-TW" altLang="en-US" sz="2800" dirty="0"/>
              <a:t>日分別訂定發布「專科以上學校強化學生兼任助理學習與勞動權益保障處理原則」及「專科以上學校兼任助理勞動權益保障指導原則」，提供各校據以實施</a:t>
            </a:r>
            <a:r>
              <a:rPr lang="zh-TW" altLang="en-US" sz="2800" dirty="0" smtClean="0"/>
              <a:t>分流。</a:t>
            </a:r>
            <a:endParaRPr lang="en-US" altLang="zh-TW" sz="2800" dirty="0" smtClean="0"/>
          </a:p>
          <a:p>
            <a:r>
              <a:rPr lang="zh-TW" altLang="en-US" sz="2800" dirty="0" smtClean="0"/>
              <a:t>督導</a:t>
            </a:r>
            <a:r>
              <a:rPr lang="zh-TW" altLang="en-US" sz="2800" dirty="0"/>
              <a:t>學校落實校內分流及爭議處理機制，完備相關配套措施</a:t>
            </a:r>
            <a:r>
              <a:rPr lang="zh-TW" altLang="en-US" sz="2800" dirty="0" smtClean="0"/>
              <a:t>，並適時檢討改進。</a:t>
            </a:r>
            <a:endParaRPr lang="zh-TW" altLang="en-US" sz="2800" dirty="0"/>
          </a:p>
          <a:p>
            <a:endParaRPr lang="zh-TW" altLang="en-US" dirty="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a:solidFill>
                  <a:schemeClr val="tx1">
                    <a:lumMod val="50000"/>
                    <a:lumOff val="50000"/>
                  </a:schemeClr>
                </a:solidFill>
                <a:effectLst>
                  <a:outerShdw blurRad="38100" dist="38100" dir="2700000" algn="tl">
                    <a:srgbClr val="000000">
                      <a:alpha val="43137"/>
                    </a:srgbClr>
                  </a:outerShdw>
                </a:effectLst>
              </a:rPr>
              <a:t>2</a:t>
            </a:r>
          </a:p>
        </p:txBody>
      </p:sp>
    </p:spTree>
    <p:extLst>
      <p:ext uri="{BB962C8B-B14F-4D97-AF65-F5344CB8AC3E}">
        <p14:creationId xmlns:p14="http://schemas.microsoft.com/office/powerpoint/2010/main" val="318354304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564731" y="1977081"/>
            <a:ext cx="7766936" cy="2199502"/>
          </a:xfrm>
        </p:spPr>
        <p:txBody>
          <a:bodyPr/>
          <a:lstStyle/>
          <a:p>
            <a:pPr algn="ctr"/>
            <a:r>
              <a:rPr lang="zh-TW" altLang="en-US" dirty="0" smtClean="0">
                <a:solidFill>
                  <a:srgbClr val="0070C0"/>
                </a:solidFill>
              </a:rPr>
              <a:t>報告完畢</a:t>
            </a:r>
            <a:r>
              <a:rPr lang="en-US" altLang="zh-TW" dirty="0" smtClean="0">
                <a:solidFill>
                  <a:srgbClr val="0070C0"/>
                </a:solidFill>
              </a:rPr>
              <a:t/>
            </a:r>
            <a:br>
              <a:rPr lang="en-US" altLang="zh-TW" dirty="0" smtClean="0">
                <a:solidFill>
                  <a:srgbClr val="0070C0"/>
                </a:solidFill>
              </a:rPr>
            </a:br>
            <a:r>
              <a:rPr lang="zh-TW" altLang="en-US" dirty="0">
                <a:solidFill>
                  <a:srgbClr val="0070C0"/>
                </a:solidFill>
              </a:rPr>
              <a:t>敬請指教</a:t>
            </a:r>
          </a:p>
        </p:txBody>
      </p:sp>
    </p:spTree>
    <p:extLst>
      <p:ext uri="{BB962C8B-B14F-4D97-AF65-F5344CB8AC3E}">
        <p14:creationId xmlns:p14="http://schemas.microsoft.com/office/powerpoint/2010/main" val="2645065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000" b="1" dirty="0"/>
              <a:t>壹</a:t>
            </a:r>
            <a:r>
              <a:rPr lang="zh-TW" altLang="en-US" sz="4000" b="1" dirty="0" smtClean="0"/>
              <a:t>、背景說明</a:t>
            </a:r>
            <a:endParaRPr lang="zh-TW" altLang="en-US" sz="4000" b="1" dirty="0">
              <a:solidFill>
                <a:schemeClr val="accent2">
                  <a:lumMod val="75000"/>
                </a:schemeClr>
              </a:solidFill>
            </a:endParaRPr>
          </a:p>
        </p:txBody>
      </p:sp>
      <p:sp>
        <p:nvSpPr>
          <p:cNvPr id="3" name="內容版面配置區 2"/>
          <p:cNvSpPr>
            <a:spLocks noGrp="1"/>
          </p:cNvSpPr>
          <p:nvPr>
            <p:ph idx="1"/>
          </p:nvPr>
        </p:nvSpPr>
        <p:spPr>
          <a:xfrm>
            <a:off x="677334" y="1320799"/>
            <a:ext cx="8722039" cy="5200073"/>
          </a:xfrm>
        </p:spPr>
        <p:txBody>
          <a:bodyPr>
            <a:normAutofit fontScale="85000" lnSpcReduction="10000"/>
          </a:bodyPr>
          <a:lstStyle/>
          <a:p>
            <a:pPr marL="0" indent="0">
              <a:buNone/>
            </a:pPr>
            <a:r>
              <a:rPr lang="zh-TW" altLang="zh-TW" sz="3200" dirty="0"/>
              <a:t>教育部與勞動部於</a:t>
            </a:r>
            <a:r>
              <a:rPr lang="en-US" altLang="zh-TW" sz="3200" dirty="0"/>
              <a:t>104</a:t>
            </a:r>
            <a:r>
              <a:rPr lang="zh-TW" altLang="zh-TW" sz="3200" dirty="0"/>
              <a:t>年</a:t>
            </a:r>
            <a:r>
              <a:rPr lang="en-US" altLang="zh-TW" sz="3200" dirty="0"/>
              <a:t>6</a:t>
            </a:r>
            <a:r>
              <a:rPr lang="zh-TW" altLang="zh-TW" sz="3200" dirty="0"/>
              <a:t>月</a:t>
            </a:r>
            <a:r>
              <a:rPr lang="en-US" altLang="zh-TW" sz="3200" dirty="0"/>
              <a:t>17</a:t>
            </a:r>
            <a:r>
              <a:rPr lang="zh-TW" altLang="zh-TW" sz="3200" dirty="0"/>
              <a:t>日分別發布「專科以上學校強化學生兼任助理學習與勞動權益保障處理原則」及「專科以上學校兼任助理勞動權益保障指導原則」提供各校實施分流</a:t>
            </a:r>
            <a:r>
              <a:rPr lang="zh-TW" altLang="zh-TW" sz="3200" dirty="0" smtClean="0"/>
              <a:t>以來</a:t>
            </a:r>
            <a:r>
              <a:rPr lang="zh-TW" altLang="en-US" sz="3200" dirty="0" smtClean="0"/>
              <a:t>，爭議如下：</a:t>
            </a:r>
            <a:endParaRPr lang="en-US" altLang="zh-TW" sz="3200" dirty="0" smtClean="0"/>
          </a:p>
          <a:p>
            <a:r>
              <a:rPr lang="zh-TW" altLang="en-US" sz="3200" dirty="0" smtClean="0"/>
              <a:t>工會</a:t>
            </a:r>
            <a:r>
              <a:rPr lang="zh-TW" altLang="en-US" sz="3200" dirty="0"/>
              <a:t>與學生勞動團體檢舉學校以學習之名行勞動之實、假學習真勞雇</a:t>
            </a:r>
            <a:endParaRPr lang="en-US" altLang="zh-TW" sz="3200" dirty="0"/>
          </a:p>
          <a:p>
            <a:r>
              <a:rPr lang="zh-TW" altLang="en-US" sz="3200" dirty="0" smtClean="0"/>
              <a:t>工會要求檢討現行兼任助理分流規定</a:t>
            </a:r>
            <a:endParaRPr lang="en-US" altLang="zh-TW" sz="3200" dirty="0" smtClean="0"/>
          </a:p>
          <a:p>
            <a:r>
              <a:rPr lang="zh-TW" altLang="en-US" sz="3200" dirty="0" smtClean="0"/>
              <a:t>學習</a:t>
            </a:r>
            <a:r>
              <a:rPr lang="zh-TW" altLang="en-US" sz="3200" dirty="0"/>
              <a:t>型兼任助理無法獲得勞保相關保障</a:t>
            </a:r>
            <a:endParaRPr lang="en-US" altLang="zh-TW" sz="3200" dirty="0"/>
          </a:p>
          <a:p>
            <a:r>
              <a:rPr lang="zh-TW" altLang="en-US" sz="3200" dirty="0" smtClean="0"/>
              <a:t>部分民意代表要求教育部評估將學生兼任助理全面勞雇化，限縮學習範疇</a:t>
            </a:r>
            <a:endParaRPr lang="en-US" altLang="zh-TW" sz="3200" dirty="0" smtClean="0"/>
          </a:p>
          <a:p>
            <a:pPr marL="0" indent="0">
              <a:buNone/>
            </a:pPr>
            <a:r>
              <a:rPr lang="zh-TW" altLang="en-US" sz="3200" dirty="0" smtClean="0"/>
              <a:t>為回應分流爭議及檢討學習範疇定義，爰本部自</a:t>
            </a:r>
            <a:r>
              <a:rPr lang="en-US" altLang="zh-TW" sz="3200" dirty="0" smtClean="0"/>
              <a:t>105</a:t>
            </a:r>
            <a:r>
              <a:rPr lang="zh-TW" altLang="en-US" sz="3200" dirty="0" smtClean="0"/>
              <a:t>年</a:t>
            </a:r>
            <a:r>
              <a:rPr lang="en-US" altLang="zh-TW" sz="3200" dirty="0" smtClean="0"/>
              <a:t>8</a:t>
            </a:r>
            <a:r>
              <a:rPr lang="zh-TW" altLang="en-US" sz="3200" dirty="0" smtClean="0"/>
              <a:t>月起陸續邀請專家學者、教師、學生及學校進行研商。</a:t>
            </a:r>
            <a:endParaRPr lang="en-US" altLang="zh-TW" sz="3200" dirty="0" smtClean="0"/>
          </a:p>
          <a:p>
            <a:endParaRPr lang="zh-TW" altLang="en-US" dirty="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3</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586248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t>貳</a:t>
            </a:r>
            <a:r>
              <a:rPr lang="zh-TW" altLang="en-US" sz="3800" b="1" dirty="0" smtClean="0"/>
              <a:t>、研議過程</a:t>
            </a:r>
            <a:endParaRPr lang="zh-TW" altLang="en-US" sz="3800" b="1" dirty="0"/>
          </a:p>
        </p:txBody>
      </p:sp>
      <p:sp>
        <p:nvSpPr>
          <p:cNvPr id="3" name="內容版面配置區 2"/>
          <p:cNvSpPr>
            <a:spLocks noGrp="1"/>
          </p:cNvSpPr>
          <p:nvPr>
            <p:ph idx="1"/>
          </p:nvPr>
        </p:nvSpPr>
        <p:spPr>
          <a:xfrm>
            <a:off x="677334" y="1425147"/>
            <a:ext cx="8596668" cy="5066270"/>
          </a:xfrm>
        </p:spPr>
        <p:txBody>
          <a:bodyPr>
            <a:normAutofit/>
          </a:bodyPr>
          <a:lstStyle/>
          <a:p>
            <a:pPr marL="0" lvl="0" indent="0">
              <a:buNone/>
            </a:pPr>
            <a:r>
              <a:rPr lang="zh-TW" altLang="en-US" sz="2800" b="1" dirty="0" smtClean="0"/>
              <a:t>自</a:t>
            </a:r>
            <a:r>
              <a:rPr lang="en-US" altLang="zh-TW" sz="2800" b="1" dirty="0" smtClean="0"/>
              <a:t>105</a:t>
            </a:r>
            <a:r>
              <a:rPr lang="zh-TW" altLang="en-US" sz="2800" b="1" dirty="0" smtClean="0"/>
              <a:t>年</a:t>
            </a:r>
            <a:r>
              <a:rPr lang="en-US" altLang="zh-TW" sz="2800" b="1" dirty="0" smtClean="0"/>
              <a:t>8</a:t>
            </a:r>
            <a:r>
              <a:rPr lang="zh-TW" altLang="en-US" sz="2800" b="1" dirty="0" smtClean="0"/>
              <a:t>月起</a:t>
            </a:r>
            <a:r>
              <a:rPr lang="zh-TW" altLang="zh-TW" sz="2800" b="1" dirty="0" smtClean="0"/>
              <a:t>邀集</a:t>
            </a:r>
            <a:r>
              <a:rPr lang="zh-TW" altLang="zh-TW" sz="2800" b="1" dirty="0"/>
              <a:t>相關代表開會研商檢討</a:t>
            </a:r>
            <a:r>
              <a:rPr lang="zh-TW" altLang="zh-TW" sz="2800" b="1" dirty="0" smtClean="0"/>
              <a:t>學習範疇</a:t>
            </a:r>
            <a:endParaRPr lang="zh-TW" altLang="zh-TW" sz="2800" dirty="0"/>
          </a:p>
          <a:p>
            <a:pPr marL="0" indent="0">
              <a:buNone/>
            </a:pPr>
            <a:r>
              <a:rPr lang="zh-TW" altLang="zh-TW" sz="2400" dirty="0" smtClean="0"/>
              <a:t>因</a:t>
            </a:r>
            <a:r>
              <a:rPr lang="zh-TW" altLang="zh-TW" sz="2400" dirty="0"/>
              <a:t>外界提出大學以</a:t>
            </a:r>
            <a:r>
              <a:rPr lang="zh-TW" altLang="zh-TW" sz="2400" dirty="0" smtClean="0"/>
              <a:t>學習</a:t>
            </a:r>
            <a:r>
              <a:rPr lang="zh-TW" altLang="en-US" sz="2400" dirty="0" smtClean="0"/>
              <a:t>為名但</a:t>
            </a:r>
            <a:r>
              <a:rPr lang="zh-TW" altLang="zh-TW" sz="2400" dirty="0" smtClean="0"/>
              <a:t>過度</a:t>
            </a:r>
            <a:r>
              <a:rPr lang="zh-TW" altLang="zh-TW" sz="2400" dirty="0"/>
              <a:t>擴張學習範圍等爭議</a:t>
            </a:r>
            <a:r>
              <a:rPr lang="zh-TW" altLang="zh-TW" sz="2400" dirty="0" smtClean="0"/>
              <a:t>，</a:t>
            </a:r>
            <a:r>
              <a:rPr lang="zh-TW" altLang="en-US" sz="2400" dirty="0" smtClean="0"/>
              <a:t>教育部著手</a:t>
            </a:r>
            <a:r>
              <a:rPr lang="zh-TW" altLang="zh-TW" sz="2400" dirty="0" smtClean="0"/>
              <a:t>檢討</a:t>
            </a:r>
            <a:r>
              <a:rPr lang="zh-TW" altLang="zh-TW" sz="2400" dirty="0"/>
              <a:t>學習範疇及現行分流制度</a:t>
            </a:r>
            <a:r>
              <a:rPr lang="zh-TW" altLang="en-US" sz="2400" dirty="0"/>
              <a:t>規定</a:t>
            </a:r>
            <a:r>
              <a:rPr lang="zh-TW" altLang="zh-TW" sz="2400" dirty="0"/>
              <a:t>，研議修法歷程</a:t>
            </a:r>
            <a:r>
              <a:rPr lang="zh-TW" altLang="en-US" sz="2400" dirty="0"/>
              <a:t>如下</a:t>
            </a:r>
            <a:r>
              <a:rPr lang="zh-TW" altLang="zh-TW" sz="2400" dirty="0" smtClean="0"/>
              <a:t>：</a:t>
            </a:r>
            <a:endParaRPr lang="en-US" altLang="zh-TW" sz="2400" dirty="0" smtClean="0"/>
          </a:p>
          <a:p>
            <a:r>
              <a:rPr lang="zh-TW" altLang="en-US" sz="2800" b="1" dirty="0" smtClean="0"/>
              <a:t>進行意見交流座談</a:t>
            </a:r>
            <a:endParaRPr lang="zh-TW" altLang="zh-TW" sz="2800" b="1" dirty="0"/>
          </a:p>
        </p:txBody>
      </p:sp>
      <p:graphicFrame>
        <p:nvGraphicFramePr>
          <p:cNvPr id="5" name="表格 4"/>
          <p:cNvGraphicFramePr>
            <a:graphicFrameLocks noGrp="1"/>
          </p:cNvGraphicFramePr>
          <p:nvPr>
            <p:extLst>
              <p:ext uri="{D42A27DB-BD31-4B8C-83A1-F6EECF244321}">
                <p14:modId xmlns:p14="http://schemas.microsoft.com/office/powerpoint/2010/main" val="1582221619"/>
              </p:ext>
            </p:extLst>
          </p:nvPr>
        </p:nvGraphicFramePr>
        <p:xfrm>
          <a:off x="799069" y="3451655"/>
          <a:ext cx="8221364" cy="2875004"/>
        </p:xfrm>
        <a:graphic>
          <a:graphicData uri="http://schemas.openxmlformats.org/drawingml/2006/table">
            <a:tbl>
              <a:tblPr firstRow="1" bandRow="1">
                <a:tableStyleId>{5C22544A-7EE6-4342-B048-85BDC9FD1C3A}</a:tableStyleId>
              </a:tblPr>
              <a:tblGrid>
                <a:gridCol w="1556953">
                  <a:extLst>
                    <a:ext uri="{9D8B030D-6E8A-4147-A177-3AD203B41FA5}">
                      <a16:colId xmlns:a16="http://schemas.microsoft.com/office/drawing/2014/main" val="20000"/>
                    </a:ext>
                  </a:extLst>
                </a:gridCol>
                <a:gridCol w="4044778">
                  <a:extLst>
                    <a:ext uri="{9D8B030D-6E8A-4147-A177-3AD203B41FA5}">
                      <a16:colId xmlns:a16="http://schemas.microsoft.com/office/drawing/2014/main" val="20001"/>
                    </a:ext>
                  </a:extLst>
                </a:gridCol>
                <a:gridCol w="2619633">
                  <a:extLst>
                    <a:ext uri="{9D8B030D-6E8A-4147-A177-3AD203B41FA5}">
                      <a16:colId xmlns:a16="http://schemas.microsoft.com/office/drawing/2014/main" val="20002"/>
                    </a:ext>
                  </a:extLst>
                </a:gridCol>
              </a:tblGrid>
              <a:tr h="382531">
                <a:tc>
                  <a:txBody>
                    <a:bodyPr/>
                    <a:lstStyle/>
                    <a:p>
                      <a:r>
                        <a:rPr lang="zh-TW" altLang="en-US" dirty="0" smtClean="0"/>
                        <a:t>會議</a:t>
                      </a:r>
                      <a:endParaRPr lang="zh-TW" altLang="en-US" dirty="0"/>
                    </a:p>
                  </a:txBody>
                  <a:tcPr/>
                </a:tc>
                <a:tc>
                  <a:txBody>
                    <a:bodyPr/>
                    <a:lstStyle/>
                    <a:p>
                      <a:r>
                        <a:rPr lang="zh-TW" altLang="en-US" dirty="0" smtClean="0"/>
                        <a:t>內容</a:t>
                      </a:r>
                      <a:endParaRPr lang="zh-TW" altLang="en-US" dirty="0"/>
                    </a:p>
                  </a:txBody>
                  <a:tcPr/>
                </a:tc>
                <a:tc>
                  <a:txBody>
                    <a:bodyPr/>
                    <a:lstStyle/>
                    <a:p>
                      <a:r>
                        <a:rPr lang="zh-TW" altLang="en-US" dirty="0" smtClean="0"/>
                        <a:t>參與代表</a:t>
                      </a:r>
                      <a:endParaRPr lang="zh-TW" altLang="en-US" dirty="0"/>
                    </a:p>
                  </a:txBody>
                  <a:tcPr/>
                </a:tc>
                <a:extLst>
                  <a:ext uri="{0D108BD9-81ED-4DB2-BD59-A6C34878D82A}">
                    <a16:rowId xmlns:a16="http://schemas.microsoft.com/office/drawing/2014/main" val="10000"/>
                  </a:ext>
                </a:extLst>
              </a:tr>
              <a:tr h="2492473">
                <a:tc>
                  <a:txBody>
                    <a:bodyPr/>
                    <a:lstStyle/>
                    <a:p>
                      <a:r>
                        <a:rPr lang="en-US" altLang="zh-TW" sz="2000" dirty="0" smtClean="0"/>
                        <a:t>105</a:t>
                      </a:r>
                      <a:r>
                        <a:rPr lang="zh-TW" altLang="zh-TW" sz="2000" dirty="0" smtClean="0"/>
                        <a:t>年</a:t>
                      </a:r>
                      <a:r>
                        <a:rPr lang="en-US" altLang="zh-TW" sz="2000" dirty="0" smtClean="0"/>
                        <a:t>8</a:t>
                      </a:r>
                      <a:r>
                        <a:rPr lang="zh-TW" altLang="zh-TW" sz="2000" dirty="0" smtClean="0"/>
                        <a:t>至</a:t>
                      </a:r>
                      <a:r>
                        <a:rPr lang="en-US" altLang="zh-TW" sz="2000" dirty="0" smtClean="0"/>
                        <a:t>10</a:t>
                      </a:r>
                      <a:r>
                        <a:rPr lang="zh-TW" altLang="zh-TW" sz="2000" dirty="0" smtClean="0"/>
                        <a:t>月</a:t>
                      </a:r>
                      <a:r>
                        <a:rPr lang="zh-TW" altLang="en-US" sz="2000" dirty="0" smtClean="0"/>
                        <a:t>召開相關座談會議聚焦討論</a:t>
                      </a:r>
                      <a:endParaRPr lang="zh-TW" altLang="en-US" sz="20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000" dirty="0" smtClean="0"/>
                        <a:t>於</a:t>
                      </a:r>
                      <a:r>
                        <a:rPr lang="en-US" altLang="zh-TW" sz="2000" dirty="0" smtClean="0"/>
                        <a:t>105</a:t>
                      </a:r>
                      <a:r>
                        <a:rPr lang="zh-TW" altLang="zh-TW" sz="2000" dirty="0" smtClean="0"/>
                        <a:t>年</a:t>
                      </a:r>
                      <a:r>
                        <a:rPr lang="en-US" altLang="zh-TW" sz="2000" dirty="0" smtClean="0"/>
                        <a:t>8</a:t>
                      </a:r>
                      <a:r>
                        <a:rPr lang="zh-TW" altLang="zh-TW" sz="2000" dirty="0" smtClean="0"/>
                        <a:t>月</a:t>
                      </a:r>
                      <a:r>
                        <a:rPr lang="en-US" altLang="zh-TW" sz="2000" dirty="0" smtClean="0"/>
                        <a:t>11</a:t>
                      </a:r>
                      <a:r>
                        <a:rPr lang="zh-TW" altLang="zh-TW" sz="2000" dirty="0" smtClean="0"/>
                        <a:t>日、</a:t>
                      </a:r>
                      <a:r>
                        <a:rPr lang="en-US" altLang="zh-TW" sz="2000" dirty="0" smtClean="0"/>
                        <a:t>8</a:t>
                      </a:r>
                      <a:r>
                        <a:rPr lang="zh-TW" altLang="zh-TW" sz="2000" dirty="0" smtClean="0"/>
                        <a:t>月</a:t>
                      </a:r>
                      <a:r>
                        <a:rPr lang="en-US" altLang="zh-TW" sz="2000" dirty="0" smtClean="0"/>
                        <a:t>17</a:t>
                      </a:r>
                      <a:r>
                        <a:rPr lang="zh-TW" altLang="zh-TW" sz="2000" dirty="0" smtClean="0"/>
                        <a:t>日、</a:t>
                      </a:r>
                      <a:r>
                        <a:rPr lang="en-US" altLang="zh-TW" sz="2000" dirty="0" smtClean="0"/>
                        <a:t>8</a:t>
                      </a:r>
                      <a:r>
                        <a:rPr lang="zh-TW" altLang="zh-TW" sz="2000" dirty="0" smtClean="0"/>
                        <a:t>月</a:t>
                      </a:r>
                      <a:r>
                        <a:rPr lang="en-US" altLang="zh-TW" sz="2000" dirty="0" smtClean="0"/>
                        <a:t>29</a:t>
                      </a:r>
                      <a:r>
                        <a:rPr lang="zh-TW" altLang="zh-TW" sz="2000" dirty="0" smtClean="0"/>
                        <a:t>日</a:t>
                      </a:r>
                      <a:r>
                        <a:rPr lang="zh-TW" altLang="en-US" sz="2000" dirty="0" smtClean="0"/>
                        <a:t>、</a:t>
                      </a:r>
                      <a:r>
                        <a:rPr lang="en-US" altLang="zh-TW" sz="2000" dirty="0" smtClean="0"/>
                        <a:t>9</a:t>
                      </a:r>
                      <a:r>
                        <a:rPr lang="zh-TW" altLang="zh-TW" sz="2000" dirty="0" smtClean="0"/>
                        <a:t>月</a:t>
                      </a:r>
                      <a:r>
                        <a:rPr lang="en-US" altLang="zh-TW" sz="2000" dirty="0" smtClean="0"/>
                        <a:t>5</a:t>
                      </a:r>
                      <a:r>
                        <a:rPr lang="zh-TW" altLang="zh-TW" sz="2000" dirty="0" smtClean="0"/>
                        <a:t>日、</a:t>
                      </a:r>
                      <a:r>
                        <a:rPr lang="en-US" altLang="zh-TW" sz="2000" dirty="0" smtClean="0"/>
                        <a:t>9</a:t>
                      </a:r>
                      <a:r>
                        <a:rPr lang="zh-TW" altLang="zh-TW" sz="2000" dirty="0" smtClean="0"/>
                        <a:t>月</a:t>
                      </a:r>
                      <a:r>
                        <a:rPr lang="en-US" altLang="zh-TW" sz="2000" dirty="0" smtClean="0"/>
                        <a:t>9</a:t>
                      </a:r>
                      <a:r>
                        <a:rPr lang="zh-TW" altLang="zh-TW" sz="2000" dirty="0" smtClean="0"/>
                        <a:t>日、</a:t>
                      </a:r>
                      <a:r>
                        <a:rPr lang="en-US" altLang="zh-TW" sz="2000" dirty="0" smtClean="0"/>
                        <a:t>9</a:t>
                      </a:r>
                      <a:r>
                        <a:rPr lang="zh-TW" altLang="zh-TW" sz="2000" dirty="0" smtClean="0"/>
                        <a:t>月</a:t>
                      </a:r>
                      <a:r>
                        <a:rPr lang="en-US" altLang="zh-TW" sz="2000" dirty="0" smtClean="0"/>
                        <a:t>13</a:t>
                      </a:r>
                      <a:r>
                        <a:rPr lang="zh-TW" altLang="zh-TW" sz="2000" dirty="0" smtClean="0"/>
                        <a:t>日、</a:t>
                      </a:r>
                      <a:r>
                        <a:rPr lang="en-US" altLang="zh-TW" sz="2000" dirty="0" smtClean="0"/>
                        <a:t>9</a:t>
                      </a:r>
                      <a:r>
                        <a:rPr lang="zh-TW" altLang="zh-TW" sz="2000" dirty="0" smtClean="0"/>
                        <a:t>月</a:t>
                      </a:r>
                      <a:r>
                        <a:rPr lang="en-US" altLang="zh-TW" sz="2000" dirty="0" smtClean="0"/>
                        <a:t>20</a:t>
                      </a:r>
                      <a:r>
                        <a:rPr lang="zh-TW" altLang="zh-TW" sz="2000" dirty="0" smtClean="0"/>
                        <a:t>日、</a:t>
                      </a:r>
                      <a:r>
                        <a:rPr lang="en-US" altLang="zh-TW" sz="2000" dirty="0" smtClean="0"/>
                        <a:t>9</a:t>
                      </a:r>
                      <a:r>
                        <a:rPr lang="zh-TW" altLang="zh-TW" sz="2000" dirty="0" smtClean="0"/>
                        <a:t>月</a:t>
                      </a:r>
                      <a:r>
                        <a:rPr lang="en-US" altLang="zh-TW" sz="2000" dirty="0" smtClean="0"/>
                        <a:t>21</a:t>
                      </a:r>
                      <a:r>
                        <a:rPr lang="zh-TW" altLang="zh-TW" sz="2000" dirty="0" smtClean="0"/>
                        <a:t>日</a:t>
                      </a:r>
                      <a:r>
                        <a:rPr lang="zh-TW" altLang="en-US" sz="2000" dirty="0" smtClean="0"/>
                        <a:t>召開</a:t>
                      </a:r>
                      <a:r>
                        <a:rPr lang="en-US" altLang="zh-TW" sz="2000" dirty="0" smtClean="0"/>
                        <a:t>8</a:t>
                      </a:r>
                      <a:r>
                        <a:rPr lang="zh-TW" altLang="en-US" sz="2000" dirty="0" smtClean="0"/>
                        <a:t>次會議</a:t>
                      </a:r>
                      <a:r>
                        <a:rPr lang="zh-TW" altLang="zh-TW" sz="2000" dirty="0" smtClean="0"/>
                        <a:t>，會中學生及工會仍建議以勞雇為原則（除弱勢助學部分尚可討論），</a:t>
                      </a:r>
                      <a:r>
                        <a:rPr lang="zh-TW" altLang="en-US" sz="2000" dirty="0" smtClean="0"/>
                        <a:t>惟</a:t>
                      </a:r>
                      <a:r>
                        <a:rPr lang="zh-TW" altLang="zh-TW" sz="2000" dirty="0" smtClean="0"/>
                        <a:t>教師或學校意見則建議</a:t>
                      </a:r>
                      <a:r>
                        <a:rPr lang="zh-TW" altLang="en-US" sz="2000" dirty="0" smtClean="0"/>
                        <a:t>仍應維持</a:t>
                      </a:r>
                      <a:r>
                        <a:rPr lang="zh-TW" altLang="zh-TW" sz="2000" dirty="0" smtClean="0"/>
                        <a:t>以學習為主要目的。</a:t>
                      </a:r>
                      <a:endParaRPr lang="zh-TW" altLang="en-US" sz="2000" dirty="0"/>
                    </a:p>
                  </a:txBody>
                  <a:tcPr/>
                </a:tc>
                <a:tc>
                  <a:txBody>
                    <a:bodyPr/>
                    <a:lstStyle/>
                    <a:p>
                      <a:r>
                        <a:rPr lang="zh-TW" altLang="en-US" sz="2000" dirty="0" smtClean="0"/>
                        <a:t>分別</a:t>
                      </a:r>
                      <a:r>
                        <a:rPr lang="zh-TW" altLang="zh-TW" sz="2000" dirty="0" smtClean="0"/>
                        <a:t>邀集一般大學及技專校院</a:t>
                      </a:r>
                      <a:r>
                        <a:rPr lang="zh-TW" altLang="en-US" sz="2000" dirty="0" smtClean="0"/>
                        <a:t>的</a:t>
                      </a:r>
                      <a:r>
                        <a:rPr lang="zh-TW" altLang="zh-TW" sz="2000" dirty="0" smtClean="0"/>
                        <a:t>學生</a:t>
                      </a:r>
                      <a:r>
                        <a:rPr lang="zh-TW" altLang="en-US" sz="2000" dirty="0" smtClean="0"/>
                        <a:t>、</a:t>
                      </a:r>
                      <a:r>
                        <a:rPr lang="zh-TW" altLang="zh-TW" sz="2000" dirty="0" smtClean="0"/>
                        <a:t>教師、工會、學校及勞動部</a:t>
                      </a:r>
                      <a:r>
                        <a:rPr lang="zh-TW" altLang="en-US" sz="2000" dirty="0" smtClean="0"/>
                        <a:t>等相關</a:t>
                      </a:r>
                      <a:r>
                        <a:rPr lang="zh-TW" altLang="zh-TW" sz="2000" dirty="0" smtClean="0"/>
                        <a:t>代表</a:t>
                      </a:r>
                      <a:r>
                        <a:rPr lang="zh-TW" altLang="en-US" sz="2000" dirty="0" smtClean="0"/>
                        <a:t>意見交流及討論</a:t>
                      </a:r>
                      <a:r>
                        <a:rPr lang="zh-TW" altLang="zh-TW" sz="2000" dirty="0" smtClean="0"/>
                        <a:t>，</a:t>
                      </a:r>
                      <a:r>
                        <a:rPr lang="zh-TW" altLang="en-US" sz="2000" dirty="0" smtClean="0"/>
                        <a:t>亦有立委</a:t>
                      </a:r>
                      <a:r>
                        <a:rPr lang="zh-TW" altLang="zh-TW" sz="2000" dirty="0" smtClean="0"/>
                        <a:t>國會辦公室代表列席</a:t>
                      </a:r>
                      <a:r>
                        <a:rPr lang="zh-TW" altLang="en-US" sz="2000" dirty="0" smtClean="0"/>
                        <a:t>。</a:t>
                      </a:r>
                      <a:endParaRPr lang="zh-TW" altLang="en-US" sz="2000" dirty="0"/>
                    </a:p>
                  </a:txBody>
                  <a:tcPr/>
                </a:tc>
                <a:extLst>
                  <a:ext uri="{0D108BD9-81ED-4DB2-BD59-A6C34878D82A}">
                    <a16:rowId xmlns:a16="http://schemas.microsoft.com/office/drawing/2014/main" val="10001"/>
                  </a:ext>
                </a:extLst>
              </a:tr>
            </a:tbl>
          </a:graphicData>
        </a:graphic>
      </p:graphicFrame>
      <p:sp>
        <p:nvSpPr>
          <p:cNvPr id="6"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4</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987708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t>貳、研議過程</a:t>
            </a:r>
          </a:p>
        </p:txBody>
      </p:sp>
      <p:sp>
        <p:nvSpPr>
          <p:cNvPr id="3" name="內容版面配置區 2"/>
          <p:cNvSpPr>
            <a:spLocks noGrp="1"/>
          </p:cNvSpPr>
          <p:nvPr>
            <p:ph idx="1"/>
          </p:nvPr>
        </p:nvSpPr>
        <p:spPr>
          <a:xfrm>
            <a:off x="677334" y="1270000"/>
            <a:ext cx="9418011" cy="4153867"/>
          </a:xfrm>
        </p:spPr>
        <p:txBody>
          <a:bodyPr>
            <a:noAutofit/>
          </a:bodyPr>
          <a:lstStyle/>
          <a:p>
            <a:r>
              <a:rPr lang="zh-TW" altLang="en-US" sz="2800" b="1" dirty="0" smtClean="0"/>
              <a:t>研究助理</a:t>
            </a:r>
            <a:endParaRPr lang="en-US" altLang="zh-TW" sz="2800" b="1" dirty="0" smtClean="0"/>
          </a:p>
          <a:p>
            <a:pPr marL="0" indent="0">
              <a:buNone/>
            </a:pPr>
            <a:r>
              <a:rPr lang="zh-TW" altLang="en-US" sz="2500" dirty="0" smtClean="0"/>
              <a:t>   工會</a:t>
            </a:r>
            <a:r>
              <a:rPr lang="zh-TW" altLang="en-US" sz="2500" dirty="0"/>
              <a:t>意見</a:t>
            </a:r>
            <a:endParaRPr lang="en-US" altLang="zh-TW" sz="2500" dirty="0" smtClean="0"/>
          </a:p>
          <a:p>
            <a:pPr lvl="1" indent="-342900">
              <a:buFont typeface="Wingdings" panose="05000000000000000000" pitchFamily="2" charset="2"/>
              <a:buChar char="l"/>
            </a:pPr>
            <a:r>
              <a:rPr lang="zh-TW" altLang="zh-TW" sz="2500" dirty="0"/>
              <a:t>學生兼任助理關係認定應以計畫為標準，不論其利已與否，凡是掛在計畫下都要稱之為勞僱型。校園中實務中只有一種狀態可以稱為學習，就是老師只提供經費資助，不限制研究方向下，只要求有學習成果的情形。</a:t>
            </a:r>
            <a:endParaRPr lang="en-US" altLang="zh-TW" sz="2500" dirty="0" smtClean="0"/>
          </a:p>
          <a:p>
            <a:pPr marL="0" indent="0">
              <a:buNone/>
            </a:pPr>
            <a:r>
              <a:rPr lang="zh-TW" altLang="en-US" sz="2500" dirty="0" smtClean="0"/>
              <a:t>   學生</a:t>
            </a:r>
            <a:r>
              <a:rPr lang="zh-TW" altLang="en-US" sz="2500" dirty="0"/>
              <a:t>代表</a:t>
            </a:r>
            <a:endParaRPr lang="en-US" altLang="zh-TW" sz="2500" dirty="0"/>
          </a:p>
          <a:p>
            <a:pPr lvl="1">
              <a:buFont typeface="Wingdings" panose="05000000000000000000" pitchFamily="2" charset="2"/>
              <a:buChar char="l"/>
            </a:pPr>
            <a:r>
              <a:rPr lang="zh-TW" altLang="zh-TW" sz="2500" dirty="0"/>
              <a:t>學校如以師生合意方式認定學生兼任助理關係，一定要用團體協商</a:t>
            </a:r>
            <a:r>
              <a:rPr lang="zh-TW" altLang="en-US" sz="2500" dirty="0" smtClean="0"/>
              <a:t>。</a:t>
            </a:r>
            <a:endParaRPr lang="en-US" altLang="zh-TW" sz="2500" dirty="0" smtClean="0"/>
          </a:p>
          <a:p>
            <a:pPr marL="57150" indent="0">
              <a:buNone/>
            </a:pPr>
            <a:r>
              <a:rPr lang="en-US" altLang="zh-TW" sz="2500" dirty="0" smtClean="0"/>
              <a:t>  </a:t>
            </a:r>
            <a:r>
              <a:rPr lang="zh-TW" altLang="en-US" sz="2500" dirty="0" smtClean="0"/>
              <a:t>教師代表意見</a:t>
            </a:r>
            <a:endParaRPr lang="en-US" altLang="zh-TW" sz="2500" dirty="0" smtClean="0"/>
          </a:p>
          <a:p>
            <a:pPr lvl="1">
              <a:buFont typeface="Wingdings" panose="05000000000000000000" pitchFamily="2" charset="2"/>
              <a:buChar char="l"/>
            </a:pPr>
            <a:r>
              <a:rPr lang="zh-TW" altLang="zh-TW" sz="2500" dirty="0" smtClean="0"/>
              <a:t>學生</a:t>
            </a:r>
            <a:r>
              <a:rPr lang="zh-TW" altLang="zh-TW" sz="2500" dirty="0"/>
              <a:t>兼任助理身份認定疑義，</a:t>
            </a:r>
            <a:r>
              <a:rPr lang="zh-TW" altLang="zh-TW" sz="2500" dirty="0" smtClean="0"/>
              <a:t>建議學習</a:t>
            </a:r>
            <a:r>
              <a:rPr lang="zh-TW" altLang="zh-TW" sz="2500" dirty="0"/>
              <a:t>型以私領域</a:t>
            </a:r>
            <a:r>
              <a:rPr lang="zh-TW" altLang="zh-TW" sz="2500" dirty="0" smtClean="0"/>
              <a:t>認定</a:t>
            </a:r>
            <a:r>
              <a:rPr lang="zh-TW" altLang="en-US" sz="2500" dirty="0" smtClean="0"/>
              <a:t>（師生）</a:t>
            </a:r>
            <a:r>
              <a:rPr lang="zh-TW" altLang="zh-TW" sz="2500" dirty="0" smtClean="0"/>
              <a:t>；</a:t>
            </a:r>
            <a:r>
              <a:rPr lang="zh-TW" altLang="zh-TW" sz="2500" dirty="0"/>
              <a:t>而勞務型</a:t>
            </a:r>
            <a:r>
              <a:rPr lang="zh-TW" altLang="zh-TW" sz="2500" dirty="0" smtClean="0"/>
              <a:t>則以</a:t>
            </a:r>
            <a:r>
              <a:rPr lang="zh-TW" altLang="zh-TW" sz="2500" dirty="0"/>
              <a:t>公領域定義，其</a:t>
            </a:r>
            <a:r>
              <a:rPr lang="zh-TW" altLang="zh-TW" sz="2500" dirty="0" smtClean="0"/>
              <a:t>聘僱由</a:t>
            </a:r>
            <a:r>
              <a:rPr lang="zh-TW" altLang="zh-TW" sz="2500" dirty="0"/>
              <a:t>學校辦理</a:t>
            </a:r>
            <a:r>
              <a:rPr lang="zh-TW" altLang="zh-TW" sz="2500" dirty="0" smtClean="0"/>
              <a:t>。</a:t>
            </a:r>
            <a:endParaRPr lang="zh-TW" altLang="zh-TW" sz="2500" dirty="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5</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528128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t>貳、研議過程</a:t>
            </a:r>
          </a:p>
        </p:txBody>
      </p:sp>
      <p:sp>
        <p:nvSpPr>
          <p:cNvPr id="3" name="內容版面配置區 2"/>
          <p:cNvSpPr>
            <a:spLocks noGrp="1"/>
          </p:cNvSpPr>
          <p:nvPr>
            <p:ph idx="1"/>
          </p:nvPr>
        </p:nvSpPr>
        <p:spPr>
          <a:xfrm>
            <a:off x="677334" y="1399310"/>
            <a:ext cx="9316411" cy="4163104"/>
          </a:xfrm>
        </p:spPr>
        <p:txBody>
          <a:bodyPr>
            <a:noAutofit/>
          </a:bodyPr>
          <a:lstStyle/>
          <a:p>
            <a:r>
              <a:rPr lang="zh-TW" altLang="en-US" sz="2800" b="1" dirty="0" smtClean="0"/>
              <a:t>教學助理</a:t>
            </a:r>
            <a:endParaRPr lang="en-US" altLang="zh-TW" sz="2800" b="1" dirty="0" smtClean="0"/>
          </a:p>
          <a:p>
            <a:pPr marL="0" indent="0">
              <a:buNone/>
            </a:pPr>
            <a:r>
              <a:rPr lang="en-US" altLang="zh-TW" sz="2500" dirty="0" smtClean="0"/>
              <a:t>   </a:t>
            </a:r>
            <a:r>
              <a:rPr lang="zh-TW" altLang="en-US" sz="2500" dirty="0" smtClean="0"/>
              <a:t>工會意見</a:t>
            </a:r>
            <a:endParaRPr lang="en-US" altLang="zh-TW" sz="2500" dirty="0" smtClean="0"/>
          </a:p>
          <a:p>
            <a:pPr lvl="1" indent="-342900">
              <a:buFont typeface="Wingdings" panose="05000000000000000000" pitchFamily="2" charset="2"/>
              <a:buChar char="l"/>
            </a:pPr>
            <a:r>
              <a:rPr lang="zh-TW" altLang="zh-TW" sz="2400" dirty="0"/>
              <a:t>有關實習課程與專業養成訓練間之連結或為執行上困難所在，為避免回到各校可能各自認定專業養成領域範圍之情況，建議大學課程（含實習課程）委員會於認定何謂專業養成領域</a:t>
            </a:r>
            <a:r>
              <a:rPr lang="zh-TW" altLang="zh-TW" sz="2400" dirty="0" smtClean="0"/>
              <a:t>。</a:t>
            </a:r>
            <a:endParaRPr lang="en-US" altLang="zh-TW" sz="2300" dirty="0" smtClean="0"/>
          </a:p>
          <a:p>
            <a:pPr marL="0" indent="0">
              <a:buNone/>
            </a:pPr>
            <a:r>
              <a:rPr lang="zh-TW" altLang="en-US" sz="2500" dirty="0" smtClean="0"/>
              <a:t>   學生</a:t>
            </a:r>
            <a:r>
              <a:rPr lang="zh-TW" altLang="en-US" sz="2500" dirty="0"/>
              <a:t>代表</a:t>
            </a:r>
            <a:endParaRPr lang="en-US" altLang="zh-TW" sz="2500" dirty="0"/>
          </a:p>
          <a:p>
            <a:pPr lvl="1" indent="-342900">
              <a:buFont typeface="Wingdings" panose="05000000000000000000" pitchFamily="2" charset="2"/>
              <a:buChar char="l"/>
            </a:pPr>
            <a:r>
              <a:rPr lang="zh-TW" altLang="zh-TW" sz="2400" dirty="0"/>
              <a:t>對於屬專業養成教育範圍之教學助理認定為學習範疇或排除認定為勞雇關係，目前較可接受。</a:t>
            </a:r>
            <a:endParaRPr lang="en-US" altLang="zh-TW" sz="2400" dirty="0"/>
          </a:p>
          <a:p>
            <a:pPr marL="0" indent="0">
              <a:buNone/>
            </a:pPr>
            <a:r>
              <a:rPr lang="zh-TW" altLang="en-US" sz="2700" dirty="0" smtClean="0"/>
              <a:t>   </a:t>
            </a:r>
            <a:r>
              <a:rPr lang="zh-TW" altLang="en-US" sz="2500" dirty="0" smtClean="0"/>
              <a:t>教師代表意見</a:t>
            </a:r>
            <a:endParaRPr lang="en-US" altLang="zh-TW" sz="2500" dirty="0" smtClean="0"/>
          </a:p>
          <a:p>
            <a:pPr lvl="1">
              <a:buFont typeface="Wingdings" panose="05000000000000000000" pitchFamily="2" charset="2"/>
              <a:buChar char="l"/>
            </a:pPr>
            <a:r>
              <a:rPr lang="zh-TW" altLang="zh-TW" sz="2500" dirty="0" smtClean="0"/>
              <a:t>建議應學習</a:t>
            </a:r>
            <a:r>
              <a:rPr lang="zh-TW" altLang="zh-TW" sz="2500" dirty="0"/>
              <a:t>型</a:t>
            </a:r>
            <a:r>
              <a:rPr lang="zh-TW" altLang="zh-TW" sz="2500" dirty="0" smtClean="0"/>
              <a:t>定義正面</a:t>
            </a:r>
            <a:r>
              <a:rPr lang="zh-TW" altLang="zh-TW" sz="2500" dirty="0"/>
              <a:t>表列清楚，讓學習與勞僱有清楚的劃分</a:t>
            </a:r>
            <a:r>
              <a:rPr lang="zh-TW" altLang="zh-TW" sz="2500" dirty="0" smtClean="0"/>
              <a:t>，</a:t>
            </a:r>
            <a:r>
              <a:rPr lang="zh-TW" altLang="en-US" sz="2500" dirty="0" smtClean="0"/>
              <a:t>並</a:t>
            </a:r>
            <a:r>
              <a:rPr lang="zh-TW" altLang="zh-TW" sz="2500" dirty="0" smtClean="0"/>
              <a:t>建議</a:t>
            </a:r>
            <a:r>
              <a:rPr lang="zh-TW" altLang="zh-TW" sz="2500" dirty="0"/>
              <a:t>應給予學校過渡期</a:t>
            </a:r>
            <a:r>
              <a:rPr lang="zh-TW" altLang="zh-TW" sz="2500" dirty="0" smtClean="0"/>
              <a:t>。</a:t>
            </a:r>
            <a:endParaRPr lang="en-US" altLang="zh-TW" sz="2500" dirty="0" smtClean="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6</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736707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t>貳、研議過程</a:t>
            </a:r>
          </a:p>
        </p:txBody>
      </p:sp>
      <p:sp>
        <p:nvSpPr>
          <p:cNvPr id="3" name="內容版面配置區 2"/>
          <p:cNvSpPr>
            <a:spLocks noGrp="1"/>
          </p:cNvSpPr>
          <p:nvPr>
            <p:ph idx="1"/>
          </p:nvPr>
        </p:nvSpPr>
        <p:spPr>
          <a:xfrm>
            <a:off x="677334" y="1380836"/>
            <a:ext cx="9316411" cy="4163104"/>
          </a:xfrm>
        </p:spPr>
        <p:txBody>
          <a:bodyPr>
            <a:noAutofit/>
          </a:bodyPr>
          <a:lstStyle/>
          <a:p>
            <a:r>
              <a:rPr lang="zh-TW" altLang="en-US" sz="2600" b="1" dirty="0" smtClean="0"/>
              <a:t>附服務負擔（助學型）</a:t>
            </a:r>
            <a:endParaRPr lang="en-US" altLang="zh-TW" sz="2600" b="1" dirty="0" smtClean="0"/>
          </a:p>
          <a:p>
            <a:pPr marL="0" indent="0">
              <a:buNone/>
            </a:pPr>
            <a:r>
              <a:rPr lang="zh-TW" altLang="en-US" sz="2600" dirty="0" smtClean="0"/>
              <a:t>   </a:t>
            </a:r>
            <a:r>
              <a:rPr lang="zh-TW" altLang="en-US" sz="2500" dirty="0" smtClean="0"/>
              <a:t>工會意見</a:t>
            </a:r>
            <a:endParaRPr lang="en-US" altLang="zh-TW" sz="2500" dirty="0" smtClean="0"/>
          </a:p>
          <a:p>
            <a:pPr lvl="1" indent="-342900">
              <a:buFont typeface="Wingdings" panose="05000000000000000000" pitchFamily="2" charset="2"/>
              <a:buChar char="l"/>
            </a:pPr>
            <a:r>
              <a:rPr lang="zh-TW" altLang="zh-TW" sz="2500" dirty="0"/>
              <a:t>獎助學金不應該附服務負擔，如果要附負擔就應該是勞僱</a:t>
            </a:r>
            <a:r>
              <a:rPr lang="zh-TW" altLang="zh-TW" sz="2500" dirty="0" smtClean="0"/>
              <a:t>關係。</a:t>
            </a:r>
            <a:endParaRPr lang="en-US" altLang="zh-TW" sz="2500" dirty="0" smtClean="0"/>
          </a:p>
          <a:p>
            <a:pPr marL="0" indent="0">
              <a:buNone/>
            </a:pPr>
            <a:r>
              <a:rPr lang="zh-TW" altLang="en-US" sz="2500" dirty="0" smtClean="0"/>
              <a:t>   學生代表</a:t>
            </a:r>
            <a:endParaRPr lang="en-US" altLang="zh-TW" sz="2500" dirty="0" smtClean="0"/>
          </a:p>
          <a:p>
            <a:pPr lvl="1" indent="-342900">
              <a:buFont typeface="Wingdings" panose="05000000000000000000" pitchFamily="2" charset="2"/>
              <a:buChar char="l"/>
            </a:pPr>
            <a:r>
              <a:rPr lang="zh-TW" altLang="zh-TW" sz="2300" dirty="0"/>
              <a:t>針對學校依弱勢助學計畫辦法之助學對象（附服務負擔）或許可討論為非勞僱型，但應完全摒除對價關係，意即學校不得強制要求此類學生工作時數，亦不得因其未實現服務負擔而不發給弱勢助學金。</a:t>
            </a:r>
            <a:endParaRPr lang="en-US" altLang="zh-TW" sz="2300" dirty="0" smtClean="0"/>
          </a:p>
          <a:p>
            <a:pPr marL="0" indent="0">
              <a:buNone/>
            </a:pPr>
            <a:r>
              <a:rPr lang="zh-TW" altLang="en-US" sz="2500" dirty="0" smtClean="0"/>
              <a:t>   教師</a:t>
            </a:r>
            <a:r>
              <a:rPr lang="zh-TW" altLang="en-US" sz="2500" dirty="0"/>
              <a:t>代表意見</a:t>
            </a:r>
            <a:endParaRPr lang="en-US" altLang="zh-TW" sz="2500" dirty="0"/>
          </a:p>
          <a:p>
            <a:pPr lvl="1">
              <a:buFont typeface="Wingdings" panose="05000000000000000000" pitchFamily="2" charset="2"/>
              <a:buChar char="l"/>
            </a:pPr>
            <a:r>
              <a:rPr lang="zh-TW" altLang="zh-TW" sz="2500" dirty="0"/>
              <a:t>學校雖然作法略有不同，</a:t>
            </a:r>
            <a:r>
              <a:rPr lang="zh-TW" altLang="zh-TW" sz="2500" dirty="0" smtClean="0"/>
              <a:t>但相關</a:t>
            </a:r>
            <a:r>
              <a:rPr lang="zh-TW" altLang="zh-TW" sz="2500" dirty="0"/>
              <a:t>措施也陸續建置完善</a:t>
            </a:r>
            <a:r>
              <a:rPr lang="zh-TW" altLang="zh-TW" sz="2500" dirty="0" smtClean="0"/>
              <a:t>，不建議分流</a:t>
            </a:r>
            <a:r>
              <a:rPr lang="zh-TW" altLang="zh-TW" sz="2500" dirty="0"/>
              <a:t>原則再做大幅度修正</a:t>
            </a:r>
            <a:r>
              <a:rPr lang="zh-TW" altLang="zh-TW" sz="2500" dirty="0" smtClean="0"/>
              <a:t>。</a:t>
            </a:r>
            <a:endParaRPr lang="en-US" altLang="zh-TW" sz="2500" dirty="0" smtClean="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7</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12397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800" b="1" dirty="0"/>
              <a:t>貳、研議過程</a:t>
            </a:r>
          </a:p>
        </p:txBody>
      </p:sp>
      <p:sp>
        <p:nvSpPr>
          <p:cNvPr id="3" name="內容版面配置區 2"/>
          <p:cNvSpPr>
            <a:spLocks noGrp="1"/>
          </p:cNvSpPr>
          <p:nvPr>
            <p:ph idx="1"/>
          </p:nvPr>
        </p:nvSpPr>
        <p:spPr>
          <a:xfrm>
            <a:off x="677334" y="1607127"/>
            <a:ext cx="8787942" cy="4033795"/>
          </a:xfrm>
        </p:spPr>
        <p:txBody>
          <a:bodyPr>
            <a:noAutofit/>
          </a:bodyPr>
          <a:lstStyle/>
          <a:p>
            <a:r>
              <a:rPr lang="en-US" altLang="zh-TW" sz="2800" dirty="0"/>
              <a:t>105</a:t>
            </a:r>
            <a:r>
              <a:rPr lang="zh-TW" altLang="zh-TW" sz="2800" dirty="0"/>
              <a:t>年</a:t>
            </a:r>
            <a:r>
              <a:rPr lang="en-US" altLang="zh-TW" sz="2800" dirty="0"/>
              <a:t>11</a:t>
            </a:r>
            <a:r>
              <a:rPr lang="zh-TW" altLang="zh-TW" sz="2800" dirty="0"/>
              <a:t>月</a:t>
            </a:r>
            <a:r>
              <a:rPr lang="en-US" altLang="zh-TW" sz="2800" dirty="0"/>
              <a:t>17</a:t>
            </a:r>
            <a:r>
              <a:rPr lang="zh-TW" altLang="zh-TW" sz="2800" dirty="0"/>
              <a:t>日</a:t>
            </a:r>
            <a:r>
              <a:rPr lang="zh-TW" altLang="zh-TW" sz="2800" b="1" dirty="0"/>
              <a:t>召開研商大專校院個案爭議諮詢</a:t>
            </a:r>
            <a:r>
              <a:rPr lang="zh-TW" altLang="zh-TW" sz="2800" b="1" dirty="0" smtClean="0"/>
              <a:t>會議</a:t>
            </a:r>
            <a:r>
              <a:rPr lang="zh-TW" altLang="en-US" sz="2800" dirty="0" smtClean="0"/>
              <a:t>：針對外界多次提出分流作法疑義學校，</a:t>
            </a:r>
            <a:r>
              <a:rPr lang="zh-TW" altLang="zh-TW" sz="2800" dirty="0" smtClean="0"/>
              <a:t>邀集</a:t>
            </a:r>
            <a:r>
              <a:rPr lang="zh-TW" altLang="zh-TW" sz="2800" dirty="0"/>
              <a:t>專家學者、勞動部、學校及學生</a:t>
            </a:r>
            <a:r>
              <a:rPr lang="zh-TW" altLang="zh-TW" sz="2800" dirty="0" smtClean="0"/>
              <a:t>代表</a:t>
            </a:r>
            <a:r>
              <a:rPr lang="zh-TW" altLang="en-US" sz="2800" dirty="0" smtClean="0"/>
              <a:t>進行意見交流並提供學校改進建議。</a:t>
            </a:r>
            <a:endParaRPr lang="en-US" altLang="zh-TW" sz="2800" dirty="0"/>
          </a:p>
          <a:p>
            <a:r>
              <a:rPr lang="en-US" altLang="zh-TW" sz="2800" dirty="0" smtClean="0"/>
              <a:t>105</a:t>
            </a:r>
            <a:r>
              <a:rPr lang="zh-TW" altLang="zh-TW" sz="2800" dirty="0"/>
              <a:t>年</a:t>
            </a:r>
            <a:r>
              <a:rPr lang="en-US" altLang="zh-TW" sz="2800" dirty="0" smtClean="0"/>
              <a:t>11</a:t>
            </a:r>
            <a:r>
              <a:rPr lang="zh-TW" altLang="zh-TW" sz="2800" dirty="0" smtClean="0"/>
              <a:t>月</a:t>
            </a:r>
            <a:r>
              <a:rPr lang="zh-TW" altLang="en-US" sz="2800" dirty="0" smtClean="0"/>
              <a:t>至</a:t>
            </a:r>
            <a:r>
              <a:rPr lang="en-US" altLang="zh-TW" sz="2800" dirty="0" smtClean="0"/>
              <a:t>106</a:t>
            </a:r>
            <a:r>
              <a:rPr lang="zh-TW" altLang="en-US" sz="2800" dirty="0" smtClean="0"/>
              <a:t>年</a:t>
            </a:r>
            <a:r>
              <a:rPr lang="en-US" altLang="zh-TW" sz="2800" dirty="0" smtClean="0"/>
              <a:t>1</a:t>
            </a:r>
            <a:r>
              <a:rPr lang="zh-TW" altLang="en-US" sz="2800" dirty="0" smtClean="0"/>
              <a:t>月</a:t>
            </a:r>
            <a:r>
              <a:rPr lang="zh-TW" altLang="en-US" sz="2800" b="1" dirty="0" smtClean="0"/>
              <a:t>問卷調查</a:t>
            </a:r>
            <a:r>
              <a:rPr lang="zh-TW" altLang="en-US" sz="2800" b="1" dirty="0"/>
              <a:t>蒐集意見</a:t>
            </a:r>
            <a:r>
              <a:rPr lang="zh-TW" altLang="en-US" sz="2800" dirty="0"/>
              <a:t>：</a:t>
            </a:r>
            <a:r>
              <a:rPr lang="zh-TW" altLang="zh-TW" sz="2800" dirty="0"/>
              <a:t>委託辦理大專校院學生兼任助理現況調查</a:t>
            </a:r>
            <a:r>
              <a:rPr lang="zh-TW" altLang="zh-TW" sz="2800" dirty="0" smtClean="0"/>
              <a:t>，</a:t>
            </a:r>
            <a:r>
              <a:rPr lang="zh-TW" altLang="en-US" sz="2800" dirty="0" smtClean="0"/>
              <a:t>由本部發函</a:t>
            </a:r>
            <a:r>
              <a:rPr lang="zh-TW" altLang="zh-TW" sz="2800" dirty="0" smtClean="0"/>
              <a:t>於</a:t>
            </a:r>
            <a:r>
              <a:rPr lang="en-US" altLang="zh-TW" sz="2800" dirty="0"/>
              <a:t>105</a:t>
            </a:r>
            <a:r>
              <a:rPr lang="zh-TW" altLang="zh-TW" sz="2800" dirty="0"/>
              <a:t>年</a:t>
            </a:r>
            <a:r>
              <a:rPr lang="en-US" altLang="zh-TW" sz="2800" dirty="0"/>
              <a:t>12</a:t>
            </a:r>
            <a:r>
              <a:rPr lang="zh-TW" altLang="zh-TW" sz="2800" dirty="0"/>
              <a:t>月至</a:t>
            </a:r>
            <a:r>
              <a:rPr lang="en-US" altLang="zh-TW" sz="2800" dirty="0"/>
              <a:t>106</a:t>
            </a:r>
            <a:r>
              <a:rPr lang="zh-TW" altLang="zh-TW" sz="2800" dirty="0"/>
              <a:t>年</a:t>
            </a:r>
            <a:r>
              <a:rPr lang="en-US" altLang="zh-TW" sz="2800" dirty="0"/>
              <a:t>1</a:t>
            </a:r>
            <a:r>
              <a:rPr lang="zh-TW" altLang="zh-TW" sz="2800" dirty="0"/>
              <a:t>月間蒐集大專校院師生對於分流現況及檢討改進方向之意見</a:t>
            </a:r>
            <a:r>
              <a:rPr lang="zh-TW" altLang="zh-TW" sz="2800" dirty="0" smtClean="0"/>
              <a:t>，</a:t>
            </a:r>
            <a:r>
              <a:rPr lang="zh-TW" altLang="en-US" sz="2800" dirty="0" smtClean="0"/>
              <a:t>多數師生贊同維持分流，爰納入</a:t>
            </a:r>
            <a:r>
              <a:rPr lang="zh-TW" altLang="zh-TW" sz="2800" dirty="0" smtClean="0"/>
              <a:t>政策</a:t>
            </a:r>
            <a:r>
              <a:rPr lang="zh-TW" altLang="zh-TW" sz="2800" dirty="0"/>
              <a:t>調整之</a:t>
            </a:r>
            <a:r>
              <a:rPr lang="zh-TW" altLang="zh-TW" sz="2800" dirty="0" smtClean="0"/>
              <a:t>參考</a:t>
            </a:r>
            <a:r>
              <a:rPr lang="zh-TW" altLang="en-US" sz="2800" dirty="0" smtClean="0"/>
              <a:t>依據</a:t>
            </a:r>
            <a:r>
              <a:rPr lang="zh-TW" altLang="zh-TW" sz="2800" dirty="0" smtClean="0"/>
              <a:t>。</a:t>
            </a:r>
            <a:endParaRPr lang="zh-TW" altLang="zh-TW" sz="2800" dirty="0"/>
          </a:p>
        </p:txBody>
      </p:sp>
      <p:sp>
        <p:nvSpPr>
          <p:cNvPr id="5" name="投影片編號版面配置區 3"/>
          <p:cNvSpPr txBox="1">
            <a:spLocks/>
          </p:cNvSpPr>
          <p:nvPr/>
        </p:nvSpPr>
        <p:spPr>
          <a:xfrm>
            <a:off x="11001354" y="6383108"/>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800" dirty="0" smtClean="0">
                <a:solidFill>
                  <a:schemeClr val="tx1">
                    <a:lumMod val="50000"/>
                    <a:lumOff val="50000"/>
                  </a:schemeClr>
                </a:solidFill>
                <a:effectLst>
                  <a:outerShdw blurRad="38100" dist="38100" dir="2700000" algn="tl">
                    <a:srgbClr val="000000">
                      <a:alpha val="43137"/>
                    </a:srgbClr>
                  </a:outerShdw>
                </a:effectLst>
              </a:rPr>
              <a:t>8</a:t>
            </a:r>
            <a:endParaRPr lang="en-US" sz="2800" dirty="0">
              <a:solidFill>
                <a:schemeClr val="tx1">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11232964"/>
      </p:ext>
    </p:extLst>
  </p:cSld>
  <p:clrMapOvr>
    <a:masterClrMapping/>
  </p:clrMapOvr>
  <p:timing>
    <p:tnLst>
      <p:par>
        <p:cTn id="1" dur="indefinite" restart="never" nodeType="tmRoot"/>
      </p:par>
    </p:tnLst>
  </p:timing>
</p:sld>
</file>

<file path=ppt/theme/theme1.xml><?xml version="1.0" encoding="utf-8"?>
<a:theme xmlns:a="http://schemas.openxmlformats.org/drawingml/2006/main" name="多面向">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859</TotalTime>
  <Words>3350</Words>
  <Application>Microsoft Office PowerPoint</Application>
  <PresentationFormat>寬螢幕</PresentationFormat>
  <Paragraphs>222</Paragraphs>
  <Slides>30</Slides>
  <Notes>2</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30</vt:i4>
      </vt:variant>
    </vt:vector>
  </HeadingPairs>
  <TitlesOfParts>
    <vt:vector size="39" baseType="lpstr">
      <vt:lpstr>微軟正黑體</vt:lpstr>
      <vt:lpstr>新細明體</vt:lpstr>
      <vt:lpstr>標楷體</vt:lpstr>
      <vt:lpstr>Arial</vt:lpstr>
      <vt:lpstr>Calibri</vt:lpstr>
      <vt:lpstr>Trebuchet MS</vt:lpstr>
      <vt:lpstr>Wingdings</vt:lpstr>
      <vt:lpstr>Wingdings 3</vt:lpstr>
      <vt:lpstr>多面向</vt:lpstr>
      <vt:lpstr>專科以上學校強化學生兼任助理學習與勞動權益保障處理原則修正草案說明會</vt:lpstr>
      <vt:lpstr>大綱</vt:lpstr>
      <vt:lpstr>壹、背景說明</vt:lpstr>
      <vt:lpstr>壹、背景說明</vt:lpstr>
      <vt:lpstr>貳、研議過程</vt:lpstr>
      <vt:lpstr>貳、研議過程</vt:lpstr>
      <vt:lpstr>貳、研議過程</vt:lpstr>
      <vt:lpstr>貳、研議過程</vt:lpstr>
      <vt:lpstr>貳、研議過程</vt:lpstr>
      <vt:lpstr>PowerPoint 簡報</vt:lpstr>
      <vt:lpstr>貳、研議過程</vt:lpstr>
      <vt:lpstr>貳、研議過程</vt:lpstr>
      <vt:lpstr>參、修正重點</vt:lpstr>
      <vt:lpstr>參、修正重點</vt:lpstr>
      <vt:lpstr>參、修正重點</vt:lpstr>
      <vt:lpstr>參、修正重點</vt:lpstr>
      <vt:lpstr>參、修正重點</vt:lpstr>
      <vt:lpstr>參、修正重點</vt:lpstr>
      <vt:lpstr>參、修正重點</vt:lpstr>
      <vt:lpstr>參、修正重點</vt:lpstr>
      <vt:lpstr>參、修正重點</vt:lpstr>
      <vt:lpstr>參、修正重點</vt:lpstr>
      <vt:lpstr>參、修正重點</vt:lpstr>
      <vt:lpstr>參、修正重點</vt:lpstr>
      <vt:lpstr>肆、配套事項</vt:lpstr>
      <vt:lpstr>肆、配套事項</vt:lpstr>
      <vt:lpstr>肆、配套事項</vt:lpstr>
      <vt:lpstr>肆、配套事項</vt:lpstr>
      <vt:lpstr>肆、配套事項</vt:lpstr>
      <vt:lpstr>報告完畢 敬請指教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專科以上學校強化學生兼任助理學習與勞動權益保障處理原則修正草案</dc:title>
  <dc:creator>林心韻</dc:creator>
  <cp:lastModifiedBy>圖資館</cp:lastModifiedBy>
  <cp:revision>72</cp:revision>
  <cp:lastPrinted>2017-04-25T10:39:19Z</cp:lastPrinted>
  <dcterms:created xsi:type="dcterms:W3CDTF">2017-04-01T05:55:03Z</dcterms:created>
  <dcterms:modified xsi:type="dcterms:W3CDTF">2017-08-01T01:48:14Z</dcterms:modified>
</cp:coreProperties>
</file>